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sldIdLst>
    <p:sldId id="256" r:id="rId2"/>
    <p:sldId id="261" r:id="rId3"/>
    <p:sldId id="257" r:id="rId4"/>
    <p:sldId id="258" r:id="rId5"/>
    <p:sldId id="260" r:id="rId6"/>
    <p:sldId id="262" r:id="rId7"/>
    <p:sldId id="263" r:id="rId8"/>
    <p:sldId id="259" r:id="rId9"/>
    <p:sldId id="265" r:id="rId10"/>
    <p:sldId id="264"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6"/>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388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48310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021015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419760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984803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88558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670893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58786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67420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764532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4/12/24</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227051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4/12/24</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373648070"/>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10" r:id="rId6"/>
    <p:sldLayoutId id="2147483705" r:id="rId7"/>
    <p:sldLayoutId id="2147483706" r:id="rId8"/>
    <p:sldLayoutId id="2147483707" r:id="rId9"/>
    <p:sldLayoutId id="2147483709" r:id="rId10"/>
    <p:sldLayoutId id="2147483708"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catalog.montana.edu/undergraduate/letters-science/modern-languages-literatures/german-studies-option/" TargetMode="External"/><Relationship Id="rId7" Type="http://schemas.openxmlformats.org/officeDocument/2006/relationships/hyperlink" Target="https://msugerman.weebly.com/our-courses.html" TargetMode="External"/><Relationship Id="rId2" Type="http://schemas.openxmlformats.org/officeDocument/2006/relationships/hyperlink" Target="https://www.montana.edu/mll/german/index.html" TargetMode="External"/><Relationship Id="rId1" Type="http://schemas.openxmlformats.org/officeDocument/2006/relationships/slideLayout" Target="../slideLayouts/slideLayout7.xml"/><Relationship Id="rId6" Type="http://schemas.openxmlformats.org/officeDocument/2006/relationships/hyperlink" Target="https://msugerman.weebly.com/" TargetMode="External"/><Relationship Id="rId5" Type="http://schemas.openxmlformats.org/officeDocument/2006/relationships/hyperlink" Target="http://catalog.montana.edu/coursedescriptions/grmn/" TargetMode="External"/><Relationship Id="rId4" Type="http://schemas.openxmlformats.org/officeDocument/2006/relationships/hyperlink" Target="http://catalog.montana.edu/undergraduate/letters-science/modern-languages-literatures/german-minor-nonteach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s://us.fulbrightonline.org/applicants/types-of-awards/english-teaching-assistant-awards" TargetMode="External"/><Relationship Id="rId3" Type="http://schemas.openxmlformats.org/officeDocument/2006/relationships/hyperlink" Target="https://www.montana.edu/international/" TargetMode="External"/><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www.daad.de/en/studying-in-germany/scholarships/daad-scholarships/"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msugerman.weebly.com/our-team.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montana.edu/mll/german/index.html" TargetMode="External"/><Relationship Id="rId2" Type="http://schemas.openxmlformats.org/officeDocument/2006/relationships/hyperlink" Target="https://www.montana.edu/registrar/registration.html" TargetMode="External"/><Relationship Id="rId1" Type="http://schemas.openxmlformats.org/officeDocument/2006/relationships/slideLayout" Target="../slideLayouts/slideLayout7.xml"/><Relationship Id="rId5" Type="http://schemas.openxmlformats.org/officeDocument/2006/relationships/hyperlink" Target="mailto:peter.schweppe@montana.edu" TargetMode="External"/><Relationship Id="rId4" Type="http://schemas.openxmlformats.org/officeDocument/2006/relationships/hyperlink" Target="https://www.montana.edu/universitystudies/advis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montana.edu/registrar/" TargetMode="External"/><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montana.edu/registrar/curriculum_catalogchange.html" TargetMode="External"/><Relationship Id="rId5" Type="http://schemas.openxmlformats.org/officeDocument/2006/relationships/image" Target="../media/image3.png"/><Relationship Id="rId4" Type="http://schemas.openxmlformats.org/officeDocument/2006/relationships/hyperlink" Target="https://www.montana.edu/registrar/form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mailto:lisa.roots@montana.edu" TargetMode="External"/><Relationship Id="rId2" Type="http://schemas.openxmlformats.org/officeDocument/2006/relationships/hyperlink" Target="mailto:peter.schweppe@montana.edu"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ontana.edu/msu-core/msu_core_courses.html"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6BF1DCD9-4684-4B84-AD73-6652C8BAC7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olorful patterns on the sky">
            <a:extLst>
              <a:ext uri="{FF2B5EF4-FFF2-40B4-BE49-F238E27FC236}">
                <a16:creationId xmlns:a16="http://schemas.microsoft.com/office/drawing/2014/main" id="{F612E323-DCF6-64DD-8CE2-3618E8EF372F}"/>
              </a:ext>
            </a:extLst>
          </p:cNvPr>
          <p:cNvPicPr>
            <a:picLocks noChangeAspect="1"/>
          </p:cNvPicPr>
          <p:nvPr/>
        </p:nvPicPr>
        <p:blipFill rotWithShape="1">
          <a:blip r:embed="rId2"/>
          <a:srcRect t="6509" b="9271"/>
          <a:stretch/>
        </p:blipFill>
        <p:spPr>
          <a:xfrm>
            <a:off x="0" y="11"/>
            <a:ext cx="12199237" cy="6857989"/>
          </a:xfrm>
          <a:prstGeom prst="rect">
            <a:avLst/>
          </a:prstGeom>
        </p:spPr>
      </p:pic>
      <p:sp>
        <p:nvSpPr>
          <p:cNvPr id="22" name="Freeform: Shape 21">
            <a:extLst>
              <a:ext uri="{FF2B5EF4-FFF2-40B4-BE49-F238E27FC236}">
                <a16:creationId xmlns:a16="http://schemas.microsoft.com/office/drawing/2014/main" id="{4BE6A732-8124-4A59-8EC9-BF4A1648A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2226538" y="-2233466"/>
            <a:ext cx="6858000" cy="11324929"/>
          </a:xfrm>
          <a:custGeom>
            <a:avLst/>
            <a:gdLst>
              <a:gd name="connsiteX0" fmla="*/ 0 w 6858000"/>
              <a:gd name="connsiteY0" fmla="*/ 9303227 h 11262142"/>
              <a:gd name="connsiteX1" fmla="*/ 0 w 6858000"/>
              <a:gd name="connsiteY1" fmla="*/ 6495555 h 11262142"/>
              <a:gd name="connsiteX2" fmla="*/ 1 w 6858000"/>
              <a:gd name="connsiteY2" fmla="*/ 6495555 h 11262142"/>
              <a:gd name="connsiteX3" fmla="*/ 1 w 6858000"/>
              <a:gd name="connsiteY3" fmla="*/ 0 h 11262142"/>
              <a:gd name="connsiteX4" fmla="*/ 6858000 w 6858000"/>
              <a:gd name="connsiteY4" fmla="*/ 6015407 h 11262142"/>
              <a:gd name="connsiteX5" fmla="*/ 6858000 w 6858000"/>
              <a:gd name="connsiteY5" fmla="*/ 8999698 h 11262142"/>
              <a:gd name="connsiteX6" fmla="*/ 6858000 w 6858000"/>
              <a:gd name="connsiteY6" fmla="*/ 11262142 h 11262142"/>
              <a:gd name="connsiteX7" fmla="*/ 1 w 6858000"/>
              <a:gd name="connsiteY7" fmla="*/ 11262142 h 11262142"/>
              <a:gd name="connsiteX8" fmla="*/ 1 w 6858000"/>
              <a:gd name="connsiteY8" fmla="*/ 9303227 h 11262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11262142">
                <a:moveTo>
                  <a:pt x="0" y="9303227"/>
                </a:moveTo>
                <a:lnTo>
                  <a:pt x="0" y="6495555"/>
                </a:lnTo>
                <a:lnTo>
                  <a:pt x="1" y="6495555"/>
                </a:lnTo>
                <a:lnTo>
                  <a:pt x="1" y="0"/>
                </a:lnTo>
                <a:lnTo>
                  <a:pt x="6858000" y="6015407"/>
                </a:lnTo>
                <a:lnTo>
                  <a:pt x="6858000" y="8999698"/>
                </a:lnTo>
                <a:lnTo>
                  <a:pt x="6858000" y="11262142"/>
                </a:lnTo>
                <a:lnTo>
                  <a:pt x="1" y="11262142"/>
                </a:lnTo>
                <a:lnTo>
                  <a:pt x="1" y="9303227"/>
                </a:ln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01C85B1-659C-BE8C-4F49-B5DBB9462BE2}"/>
              </a:ext>
            </a:extLst>
          </p:cNvPr>
          <p:cNvSpPr>
            <a:spLocks noGrp="1"/>
          </p:cNvSpPr>
          <p:nvPr>
            <p:ph type="ctrTitle"/>
          </p:nvPr>
        </p:nvSpPr>
        <p:spPr>
          <a:xfrm>
            <a:off x="1066297" y="1056201"/>
            <a:ext cx="8266139" cy="3793336"/>
          </a:xfrm>
        </p:spPr>
        <p:txBody>
          <a:bodyPr anchor="t">
            <a:normAutofit/>
          </a:bodyPr>
          <a:lstStyle/>
          <a:p>
            <a:r>
              <a:rPr lang="en-US" sz="6600" dirty="0">
                <a:solidFill>
                  <a:srgbClr val="FFFFFF"/>
                </a:solidFill>
              </a:rPr>
              <a:t>Registration</a:t>
            </a:r>
          </a:p>
        </p:txBody>
      </p:sp>
      <p:sp>
        <p:nvSpPr>
          <p:cNvPr id="3" name="Subtitle 2">
            <a:extLst>
              <a:ext uri="{FF2B5EF4-FFF2-40B4-BE49-F238E27FC236}">
                <a16:creationId xmlns:a16="http://schemas.microsoft.com/office/drawing/2014/main" id="{ED403A68-03CE-5D71-B251-E28780E80133}"/>
              </a:ext>
            </a:extLst>
          </p:cNvPr>
          <p:cNvSpPr>
            <a:spLocks noGrp="1"/>
          </p:cNvSpPr>
          <p:nvPr>
            <p:ph type="subTitle" idx="1"/>
          </p:nvPr>
        </p:nvSpPr>
        <p:spPr>
          <a:xfrm>
            <a:off x="1143000" y="5453796"/>
            <a:ext cx="4264677" cy="732996"/>
          </a:xfrm>
        </p:spPr>
        <p:txBody>
          <a:bodyPr anchor="t">
            <a:noAutofit/>
          </a:bodyPr>
          <a:lstStyle/>
          <a:p>
            <a:pPr>
              <a:lnSpc>
                <a:spcPct val="90000"/>
              </a:lnSpc>
            </a:pPr>
            <a:r>
              <a:rPr lang="en-US" sz="2800" dirty="0">
                <a:solidFill>
                  <a:srgbClr val="FFFFFF"/>
                </a:solidFill>
              </a:rPr>
              <a:t>MSU German</a:t>
            </a:r>
          </a:p>
          <a:p>
            <a:pPr>
              <a:lnSpc>
                <a:spcPct val="90000"/>
              </a:lnSpc>
            </a:pPr>
            <a:r>
              <a:rPr lang="en-US" sz="2800" dirty="0">
                <a:solidFill>
                  <a:srgbClr val="FFFFFF"/>
                </a:solidFill>
              </a:rPr>
              <a:t>+ MSU in general</a:t>
            </a:r>
          </a:p>
        </p:txBody>
      </p:sp>
      <p:cxnSp>
        <p:nvCxnSpPr>
          <p:cNvPr id="24" name="Straight Connector 23">
            <a:extLst>
              <a:ext uri="{FF2B5EF4-FFF2-40B4-BE49-F238E27FC236}">
                <a16:creationId xmlns:a16="http://schemas.microsoft.com/office/drawing/2014/main" id="{EFDAA6A4-1F42-460B-A500-921EEB4BC0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6064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877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E328BC-16FF-A448-BC97-969C447A4F99}"/>
              </a:ext>
            </a:extLst>
          </p:cNvPr>
          <p:cNvSpPr txBox="1"/>
          <p:nvPr/>
        </p:nvSpPr>
        <p:spPr>
          <a:xfrm>
            <a:off x="982869" y="920436"/>
            <a:ext cx="10226261" cy="707886"/>
          </a:xfrm>
          <a:prstGeom prst="rect">
            <a:avLst/>
          </a:prstGeom>
          <a:noFill/>
        </p:spPr>
        <p:txBody>
          <a:bodyPr wrap="none" rtlCol="0">
            <a:spAutoFit/>
          </a:bodyPr>
          <a:lstStyle/>
          <a:p>
            <a:pPr algn="ctr"/>
            <a:r>
              <a:rPr lang="en-US" sz="4000" b="1" dirty="0">
                <a:solidFill>
                  <a:schemeClr val="tx2">
                    <a:lumMod val="75000"/>
                  </a:schemeClr>
                </a:solidFill>
              </a:rPr>
              <a:t>MSU German curriculum + courses</a:t>
            </a:r>
          </a:p>
        </p:txBody>
      </p:sp>
      <p:sp>
        <p:nvSpPr>
          <p:cNvPr id="3" name="TextBox 2">
            <a:extLst>
              <a:ext uri="{FF2B5EF4-FFF2-40B4-BE49-F238E27FC236}">
                <a16:creationId xmlns:a16="http://schemas.microsoft.com/office/drawing/2014/main" id="{14B4B02A-7F4A-68D7-9A5E-4B07F05AC351}"/>
              </a:ext>
            </a:extLst>
          </p:cNvPr>
          <p:cNvSpPr txBox="1"/>
          <p:nvPr/>
        </p:nvSpPr>
        <p:spPr>
          <a:xfrm>
            <a:off x="1350577" y="1807778"/>
            <a:ext cx="9490843" cy="4524315"/>
          </a:xfrm>
          <a:prstGeom prst="rect">
            <a:avLst/>
          </a:prstGeom>
          <a:noFill/>
        </p:spPr>
        <p:txBody>
          <a:bodyPr wrap="square" rtlCol="0">
            <a:spAutoFit/>
          </a:bodyPr>
          <a:lstStyle/>
          <a:p>
            <a:r>
              <a:rPr lang="en-US" sz="2400" b="1" dirty="0">
                <a:solidFill>
                  <a:schemeClr val="tx2">
                    <a:lumMod val="75000"/>
                  </a:schemeClr>
                </a:solidFill>
              </a:rPr>
              <a:t>MSU official site: </a:t>
            </a:r>
          </a:p>
          <a:p>
            <a:r>
              <a:rPr lang="en-US" sz="2400" dirty="0">
                <a:solidFill>
                  <a:schemeClr val="accent6">
                    <a:lumMod val="60000"/>
                    <a:lumOff val="40000"/>
                  </a:schemeClr>
                </a:solidFill>
                <a:hlinkClick r:id="rId2">
                  <a:extLst>
                    <a:ext uri="{A12FA001-AC4F-418D-AE19-62706E023703}">
                      <ahyp:hlinkClr xmlns:ahyp="http://schemas.microsoft.com/office/drawing/2018/hyperlinkcolor" val="tx"/>
                    </a:ext>
                  </a:extLst>
                </a:hlinkClick>
              </a:rPr>
              <a:t>https://www.montana.edu/mll/german/index.html</a:t>
            </a:r>
            <a:r>
              <a:rPr lang="en-US" sz="2400" dirty="0">
                <a:solidFill>
                  <a:schemeClr val="accent6">
                    <a:lumMod val="60000"/>
                    <a:lumOff val="40000"/>
                  </a:schemeClr>
                </a:solidFill>
              </a:rPr>
              <a:t> </a:t>
            </a:r>
          </a:p>
          <a:p>
            <a:endParaRPr lang="en-US" sz="2400" dirty="0">
              <a:solidFill>
                <a:schemeClr val="accent6">
                  <a:lumMod val="60000"/>
                  <a:lumOff val="40000"/>
                </a:schemeClr>
              </a:solidFill>
            </a:endParaRPr>
          </a:p>
          <a:p>
            <a:pPr marL="285750" indent="-285750">
              <a:buFont typeface="Arial" panose="020B0604020202020204" pitchFamily="34" charset="0"/>
              <a:buChar char="•"/>
            </a:pPr>
            <a:r>
              <a:rPr lang="en-US" sz="2400"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German Studies Major Requirements</a:t>
            </a:r>
            <a:r>
              <a:rPr lang="en-US" sz="2400" dirty="0">
                <a:solidFill>
                  <a:schemeClr val="accent6">
                    <a:lumMod val="60000"/>
                    <a:lumOff val="40000"/>
                  </a:schemeClr>
                </a:solidFill>
              </a:rPr>
              <a:t> (hyperlink) </a:t>
            </a:r>
          </a:p>
          <a:p>
            <a:pPr marL="285750" indent="-285750">
              <a:buFont typeface="Arial" panose="020B0604020202020204" pitchFamily="34" charset="0"/>
              <a:buChar char="•"/>
            </a:pPr>
            <a:r>
              <a:rPr lang="en-US" sz="2400" dirty="0">
                <a:solidFill>
                  <a:schemeClr val="accent6">
                    <a:lumMod val="60000"/>
                    <a:lumOff val="40000"/>
                  </a:schemeClr>
                </a:solidFill>
                <a:hlinkClick r:id="rId4">
                  <a:extLst>
                    <a:ext uri="{A12FA001-AC4F-418D-AE19-62706E023703}">
                      <ahyp:hlinkClr xmlns:ahyp="http://schemas.microsoft.com/office/drawing/2018/hyperlinkcolor" val="tx"/>
                    </a:ext>
                  </a:extLst>
                </a:hlinkClick>
              </a:rPr>
              <a:t>German Studies Minor Requirements</a:t>
            </a:r>
            <a:r>
              <a:rPr lang="en-US" sz="2400" dirty="0">
                <a:solidFill>
                  <a:schemeClr val="accent6">
                    <a:lumMod val="60000"/>
                    <a:lumOff val="40000"/>
                  </a:schemeClr>
                </a:solidFill>
              </a:rPr>
              <a:t> (hyperlink)</a:t>
            </a:r>
          </a:p>
          <a:p>
            <a:pPr marL="285750" indent="-285750">
              <a:buFont typeface="Arial" panose="020B0604020202020204" pitchFamily="34" charset="0"/>
              <a:buChar char="•"/>
            </a:pPr>
            <a:r>
              <a:rPr lang="en-US" sz="2400" dirty="0">
                <a:solidFill>
                  <a:schemeClr val="accent6">
                    <a:lumMod val="60000"/>
                    <a:lumOff val="40000"/>
                  </a:schemeClr>
                </a:solidFill>
                <a:hlinkClick r:id="rId5">
                  <a:extLst>
                    <a:ext uri="{A12FA001-AC4F-418D-AE19-62706E023703}">
                      <ahyp:hlinkClr xmlns:ahyp="http://schemas.microsoft.com/office/drawing/2018/hyperlinkcolor" val="tx"/>
                    </a:ext>
                  </a:extLst>
                </a:hlinkClick>
              </a:rPr>
              <a:t>German Course Catalog</a:t>
            </a:r>
            <a:r>
              <a:rPr lang="en-US" sz="2400" dirty="0">
                <a:solidFill>
                  <a:schemeClr val="accent6">
                    <a:lumMod val="60000"/>
                    <a:lumOff val="40000"/>
                  </a:schemeClr>
                </a:solidFill>
              </a:rPr>
              <a:t> (certain course rules, hyperlink)</a:t>
            </a:r>
          </a:p>
          <a:p>
            <a:endParaRPr lang="en-US" sz="2400" dirty="0">
              <a:solidFill>
                <a:schemeClr val="accent6">
                  <a:lumMod val="60000"/>
                  <a:lumOff val="40000"/>
                </a:schemeClr>
              </a:solidFill>
            </a:endParaRPr>
          </a:p>
          <a:p>
            <a:r>
              <a:rPr lang="en-US" sz="2400" b="1" dirty="0">
                <a:solidFill>
                  <a:schemeClr val="tx2">
                    <a:lumMod val="75000"/>
                  </a:schemeClr>
                </a:solidFill>
              </a:rPr>
              <a:t>MSU German, </a:t>
            </a:r>
            <a:r>
              <a:rPr lang="en-US" sz="2400" b="1" i="1" dirty="0">
                <a:solidFill>
                  <a:schemeClr val="tx2">
                    <a:lumMod val="75000"/>
                  </a:schemeClr>
                </a:solidFill>
              </a:rPr>
              <a:t>our</a:t>
            </a:r>
            <a:r>
              <a:rPr lang="en-US" sz="2400" b="1" dirty="0">
                <a:solidFill>
                  <a:schemeClr val="tx2">
                    <a:lumMod val="75000"/>
                  </a:schemeClr>
                </a:solidFill>
              </a:rPr>
              <a:t> site: </a:t>
            </a:r>
          </a:p>
          <a:p>
            <a:r>
              <a:rPr lang="en-US" sz="2400" dirty="0">
                <a:solidFill>
                  <a:schemeClr val="accent6">
                    <a:lumMod val="60000"/>
                    <a:lumOff val="40000"/>
                  </a:schemeClr>
                </a:solidFill>
                <a:hlinkClick r:id="rId6">
                  <a:extLst>
                    <a:ext uri="{A12FA001-AC4F-418D-AE19-62706E023703}">
                      <ahyp:hlinkClr xmlns:ahyp="http://schemas.microsoft.com/office/drawing/2018/hyperlinkcolor" val="tx"/>
                    </a:ext>
                  </a:extLst>
                </a:hlinkClick>
              </a:rPr>
              <a:t>https://msugerman.weebly.com/</a:t>
            </a:r>
            <a:r>
              <a:rPr lang="en-US" sz="2400" dirty="0">
                <a:solidFill>
                  <a:schemeClr val="accent6">
                    <a:lumMod val="60000"/>
                    <a:lumOff val="40000"/>
                  </a:schemeClr>
                </a:solidFill>
              </a:rPr>
              <a:t>  </a:t>
            </a:r>
          </a:p>
          <a:p>
            <a:endParaRPr lang="en-US" sz="2400" dirty="0">
              <a:solidFill>
                <a:schemeClr val="accent6">
                  <a:lumMod val="60000"/>
                  <a:lumOff val="40000"/>
                </a:schemeClr>
              </a:solidFill>
            </a:endParaRPr>
          </a:p>
          <a:p>
            <a:r>
              <a:rPr lang="en-US" sz="2400" b="1" dirty="0">
                <a:solidFill>
                  <a:schemeClr val="tx2">
                    <a:lumMod val="75000"/>
                  </a:schemeClr>
                </a:solidFill>
              </a:rPr>
              <a:t>MSU Course Descriptions (updated every semester): </a:t>
            </a:r>
          </a:p>
          <a:p>
            <a:r>
              <a:rPr lang="en-US" sz="2400" dirty="0">
                <a:solidFill>
                  <a:schemeClr val="accent6">
                    <a:lumMod val="60000"/>
                    <a:lumOff val="40000"/>
                  </a:schemeClr>
                </a:solidFill>
                <a:hlinkClick r:id="rId7">
                  <a:extLst>
                    <a:ext uri="{A12FA001-AC4F-418D-AE19-62706E023703}">
                      <ahyp:hlinkClr xmlns:ahyp="http://schemas.microsoft.com/office/drawing/2018/hyperlinkcolor" val="tx"/>
                    </a:ext>
                  </a:extLst>
                </a:hlinkClick>
              </a:rPr>
              <a:t>https://msugerman.weebly.com/our-courses.html</a:t>
            </a:r>
            <a:r>
              <a:rPr lang="en-US" sz="2400" dirty="0">
                <a:solidFill>
                  <a:schemeClr val="accent6">
                    <a:lumMod val="60000"/>
                    <a:lumOff val="40000"/>
                  </a:schemeClr>
                </a:solidFill>
              </a:rPr>
              <a:t> </a:t>
            </a:r>
          </a:p>
        </p:txBody>
      </p:sp>
    </p:spTree>
    <p:extLst>
      <p:ext uri="{BB962C8B-B14F-4D97-AF65-F5344CB8AC3E}">
        <p14:creationId xmlns:p14="http://schemas.microsoft.com/office/powerpoint/2010/main" val="410129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9C94AE-EFF8-7000-2E82-E313F602D129}"/>
              </a:ext>
            </a:extLst>
          </p:cNvPr>
          <p:cNvSpPr txBox="1"/>
          <p:nvPr/>
        </p:nvSpPr>
        <p:spPr>
          <a:xfrm>
            <a:off x="1811913" y="2459504"/>
            <a:ext cx="3857338" cy="1938992"/>
          </a:xfrm>
          <a:prstGeom prst="rect">
            <a:avLst/>
          </a:prstGeom>
          <a:noFill/>
        </p:spPr>
        <p:txBody>
          <a:bodyPr wrap="none" rtlCol="0">
            <a:spAutoFit/>
          </a:bodyPr>
          <a:lstStyle/>
          <a:p>
            <a:pPr algn="r"/>
            <a:r>
              <a:rPr lang="en-US" sz="4000" dirty="0">
                <a:solidFill>
                  <a:schemeClr val="accent5">
                    <a:lumMod val="60000"/>
                    <a:lumOff val="40000"/>
                  </a:schemeClr>
                </a:solidFill>
              </a:rPr>
              <a:t>Studying</a:t>
            </a:r>
          </a:p>
          <a:p>
            <a:pPr algn="r"/>
            <a:r>
              <a:rPr lang="en-US" sz="4000" dirty="0">
                <a:solidFill>
                  <a:schemeClr val="accent5">
                    <a:lumMod val="60000"/>
                    <a:lumOff val="40000"/>
                  </a:schemeClr>
                </a:solidFill>
              </a:rPr>
              <a:t>Interning</a:t>
            </a:r>
          </a:p>
          <a:p>
            <a:pPr algn="r"/>
            <a:r>
              <a:rPr lang="en-US" sz="4000" dirty="0">
                <a:solidFill>
                  <a:schemeClr val="accent5">
                    <a:lumMod val="60000"/>
                    <a:lumOff val="40000"/>
                  </a:schemeClr>
                </a:solidFill>
              </a:rPr>
              <a:t>Living/Learning</a:t>
            </a:r>
          </a:p>
        </p:txBody>
      </p:sp>
      <p:sp>
        <p:nvSpPr>
          <p:cNvPr id="3" name="TextBox 2">
            <a:extLst>
              <a:ext uri="{FF2B5EF4-FFF2-40B4-BE49-F238E27FC236}">
                <a16:creationId xmlns:a16="http://schemas.microsoft.com/office/drawing/2014/main" id="{23C75A13-DDD6-3EFE-61F3-3E55AE6D3313}"/>
              </a:ext>
            </a:extLst>
          </p:cNvPr>
          <p:cNvSpPr txBox="1"/>
          <p:nvPr/>
        </p:nvSpPr>
        <p:spPr>
          <a:xfrm>
            <a:off x="6315596" y="3075057"/>
            <a:ext cx="2193870" cy="707886"/>
          </a:xfrm>
          <a:prstGeom prst="rect">
            <a:avLst/>
          </a:prstGeom>
          <a:noFill/>
        </p:spPr>
        <p:txBody>
          <a:bodyPr wrap="none" rtlCol="0">
            <a:spAutoFit/>
          </a:bodyPr>
          <a:lstStyle/>
          <a:p>
            <a:r>
              <a:rPr lang="en-US" sz="4000" dirty="0">
                <a:solidFill>
                  <a:schemeClr val="accent4">
                    <a:lumMod val="60000"/>
                    <a:lumOff val="40000"/>
                  </a:schemeClr>
                </a:solidFill>
              </a:rPr>
              <a:t>ABROAD</a:t>
            </a:r>
          </a:p>
        </p:txBody>
      </p:sp>
    </p:spTree>
    <p:extLst>
      <p:ext uri="{BB962C8B-B14F-4D97-AF65-F5344CB8AC3E}">
        <p14:creationId xmlns:p14="http://schemas.microsoft.com/office/powerpoint/2010/main" val="488205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white background with text&#10;&#10;Description automatically generated">
            <a:extLst>
              <a:ext uri="{FF2B5EF4-FFF2-40B4-BE49-F238E27FC236}">
                <a16:creationId xmlns:a16="http://schemas.microsoft.com/office/drawing/2014/main" id="{AA1713FE-83AA-10A1-BD84-DD8D8E4D27E1}"/>
              </a:ext>
            </a:extLst>
          </p:cNvPr>
          <p:cNvPicPr>
            <a:picLocks noChangeAspect="1"/>
          </p:cNvPicPr>
          <p:nvPr/>
        </p:nvPicPr>
        <p:blipFill>
          <a:blip r:embed="rId2"/>
          <a:stretch>
            <a:fillRect/>
          </a:stretch>
        </p:blipFill>
        <p:spPr>
          <a:xfrm>
            <a:off x="151122" y="464980"/>
            <a:ext cx="11889756" cy="2312482"/>
          </a:xfrm>
          <a:prstGeom prst="rect">
            <a:avLst/>
          </a:prstGeom>
        </p:spPr>
      </p:pic>
      <p:sp>
        <p:nvSpPr>
          <p:cNvPr id="4" name="TextBox 3">
            <a:extLst>
              <a:ext uri="{FF2B5EF4-FFF2-40B4-BE49-F238E27FC236}">
                <a16:creationId xmlns:a16="http://schemas.microsoft.com/office/drawing/2014/main" id="{338792D5-24C9-1813-13BB-5789DC1325AF}"/>
              </a:ext>
            </a:extLst>
          </p:cNvPr>
          <p:cNvSpPr txBox="1"/>
          <p:nvPr/>
        </p:nvSpPr>
        <p:spPr>
          <a:xfrm>
            <a:off x="5666234" y="2844225"/>
            <a:ext cx="859531" cy="584775"/>
          </a:xfrm>
          <a:prstGeom prst="rect">
            <a:avLst/>
          </a:prstGeom>
          <a:noFill/>
        </p:spPr>
        <p:txBody>
          <a:bodyPr wrap="none" rtlCol="0">
            <a:spAutoFit/>
          </a:bodyPr>
          <a:lstStyle/>
          <a:p>
            <a:r>
              <a:rPr lang="en-US" sz="3200" dirty="0">
                <a:hlinkClick r:id="rId3">
                  <a:extLst>
                    <a:ext uri="{A12FA001-AC4F-418D-AE19-62706E023703}">
                      <ahyp:hlinkClr xmlns:ahyp="http://schemas.microsoft.com/office/drawing/2018/hyperlinkcolor" val="tx"/>
                    </a:ext>
                  </a:extLst>
                </a:hlinkClick>
              </a:rPr>
              <a:t>link</a:t>
            </a:r>
            <a:endParaRPr lang="en-US" sz="3200" dirty="0"/>
          </a:p>
        </p:txBody>
      </p:sp>
      <p:sp>
        <p:nvSpPr>
          <p:cNvPr id="5" name="TextBox 4">
            <a:extLst>
              <a:ext uri="{FF2B5EF4-FFF2-40B4-BE49-F238E27FC236}">
                <a16:creationId xmlns:a16="http://schemas.microsoft.com/office/drawing/2014/main" id="{03F38EEF-1113-B0DB-3E9F-7A120163D831}"/>
              </a:ext>
            </a:extLst>
          </p:cNvPr>
          <p:cNvSpPr txBox="1"/>
          <p:nvPr/>
        </p:nvSpPr>
        <p:spPr>
          <a:xfrm>
            <a:off x="151122" y="5819056"/>
            <a:ext cx="11889756" cy="1015663"/>
          </a:xfrm>
          <a:prstGeom prst="rect">
            <a:avLst/>
          </a:prstGeom>
          <a:noFill/>
        </p:spPr>
        <p:txBody>
          <a:bodyPr wrap="square" rtlCol="0">
            <a:spAutoFit/>
          </a:bodyPr>
          <a:lstStyle/>
          <a:p>
            <a:r>
              <a:rPr lang="en-US" sz="2000" b="1" dirty="0"/>
              <a:t>Hint:  </a:t>
            </a:r>
            <a:r>
              <a:rPr lang="en-US" sz="2000" dirty="0"/>
              <a:t>Go abroad! It’s worth it. Schedule a meeting with the OIP team. They will help. </a:t>
            </a:r>
          </a:p>
          <a:p>
            <a:r>
              <a:rPr lang="en-US" sz="2000" dirty="0"/>
              <a:t>Or set up meeting with Pete, Liana, or Kate. They can discuss internships, research, and experiential learning. </a:t>
            </a:r>
          </a:p>
        </p:txBody>
      </p:sp>
      <p:pic>
        <p:nvPicPr>
          <p:cNvPr id="7" name="Picture 6" descr="A screenshot of a computer&#10;&#10;Description automatically generated">
            <a:extLst>
              <a:ext uri="{FF2B5EF4-FFF2-40B4-BE49-F238E27FC236}">
                <a16:creationId xmlns:a16="http://schemas.microsoft.com/office/drawing/2014/main" id="{9FFBE72B-713B-597A-8060-93A307F7E2D7}"/>
              </a:ext>
            </a:extLst>
          </p:cNvPr>
          <p:cNvPicPr>
            <a:picLocks noChangeAspect="1"/>
          </p:cNvPicPr>
          <p:nvPr/>
        </p:nvPicPr>
        <p:blipFill>
          <a:blip r:embed="rId4"/>
          <a:stretch>
            <a:fillRect/>
          </a:stretch>
        </p:blipFill>
        <p:spPr>
          <a:xfrm>
            <a:off x="7350491" y="3092920"/>
            <a:ext cx="4690387" cy="1975238"/>
          </a:xfrm>
          <a:prstGeom prst="rect">
            <a:avLst/>
          </a:prstGeom>
        </p:spPr>
      </p:pic>
      <p:sp>
        <p:nvSpPr>
          <p:cNvPr id="8" name="TextBox 7">
            <a:extLst>
              <a:ext uri="{FF2B5EF4-FFF2-40B4-BE49-F238E27FC236}">
                <a16:creationId xmlns:a16="http://schemas.microsoft.com/office/drawing/2014/main" id="{2F33BA74-2845-7EC3-C3BA-0FB1D419AD65}"/>
              </a:ext>
            </a:extLst>
          </p:cNvPr>
          <p:cNvSpPr txBox="1"/>
          <p:nvPr/>
        </p:nvSpPr>
        <p:spPr>
          <a:xfrm>
            <a:off x="9265918" y="5007415"/>
            <a:ext cx="859531" cy="584775"/>
          </a:xfrm>
          <a:prstGeom prst="rect">
            <a:avLst/>
          </a:prstGeom>
          <a:noFill/>
        </p:spPr>
        <p:txBody>
          <a:bodyPr wrap="none" rtlCol="0">
            <a:spAutoFit/>
          </a:bodyPr>
          <a:lstStyle/>
          <a:p>
            <a:r>
              <a:rPr lang="en-US" sz="3200" dirty="0">
                <a:hlinkClick r:id="rId5">
                  <a:extLst>
                    <a:ext uri="{A12FA001-AC4F-418D-AE19-62706E023703}">
                      <ahyp:hlinkClr xmlns:ahyp="http://schemas.microsoft.com/office/drawing/2018/hyperlinkcolor" val="tx"/>
                    </a:ext>
                  </a:extLst>
                </a:hlinkClick>
              </a:rPr>
              <a:t>link</a:t>
            </a:r>
            <a:endParaRPr lang="en-US" sz="3200" dirty="0"/>
          </a:p>
        </p:txBody>
      </p:sp>
      <p:pic>
        <p:nvPicPr>
          <p:cNvPr id="10" name="Picture 9" descr="A blue and white sign with white text&#10;&#10;Description automatically generated">
            <a:extLst>
              <a:ext uri="{FF2B5EF4-FFF2-40B4-BE49-F238E27FC236}">
                <a16:creationId xmlns:a16="http://schemas.microsoft.com/office/drawing/2014/main" id="{370C6E3E-6F3A-3423-63EA-97AFE8AD810C}"/>
              </a:ext>
            </a:extLst>
          </p:cNvPr>
          <p:cNvPicPr>
            <a:picLocks noChangeAspect="1"/>
          </p:cNvPicPr>
          <p:nvPr/>
        </p:nvPicPr>
        <p:blipFill>
          <a:blip r:embed="rId6"/>
          <a:stretch>
            <a:fillRect/>
          </a:stretch>
        </p:blipFill>
        <p:spPr>
          <a:xfrm>
            <a:off x="151122" y="3092920"/>
            <a:ext cx="3883831" cy="1275572"/>
          </a:xfrm>
          <a:prstGeom prst="rect">
            <a:avLst/>
          </a:prstGeom>
        </p:spPr>
      </p:pic>
      <p:pic>
        <p:nvPicPr>
          <p:cNvPr id="12" name="Picture 11">
            <a:extLst>
              <a:ext uri="{FF2B5EF4-FFF2-40B4-BE49-F238E27FC236}">
                <a16:creationId xmlns:a16="http://schemas.microsoft.com/office/drawing/2014/main" id="{17982CD7-6079-02CF-BF8B-D4984E6851D6}"/>
              </a:ext>
            </a:extLst>
          </p:cNvPr>
          <p:cNvPicPr>
            <a:picLocks noChangeAspect="1"/>
          </p:cNvPicPr>
          <p:nvPr/>
        </p:nvPicPr>
        <p:blipFill>
          <a:blip r:embed="rId7"/>
          <a:stretch>
            <a:fillRect/>
          </a:stretch>
        </p:blipFill>
        <p:spPr>
          <a:xfrm>
            <a:off x="151122" y="4368492"/>
            <a:ext cx="4978743" cy="429202"/>
          </a:xfrm>
          <a:prstGeom prst="rect">
            <a:avLst/>
          </a:prstGeom>
        </p:spPr>
      </p:pic>
      <p:sp>
        <p:nvSpPr>
          <p:cNvPr id="13" name="TextBox 12">
            <a:extLst>
              <a:ext uri="{FF2B5EF4-FFF2-40B4-BE49-F238E27FC236}">
                <a16:creationId xmlns:a16="http://schemas.microsoft.com/office/drawing/2014/main" id="{2D0EA4D8-782F-AE84-5245-5210BBC6918A}"/>
              </a:ext>
            </a:extLst>
          </p:cNvPr>
          <p:cNvSpPr txBox="1"/>
          <p:nvPr/>
        </p:nvSpPr>
        <p:spPr>
          <a:xfrm>
            <a:off x="1636785" y="4811931"/>
            <a:ext cx="859531" cy="584775"/>
          </a:xfrm>
          <a:prstGeom prst="rect">
            <a:avLst/>
          </a:prstGeom>
          <a:noFill/>
        </p:spPr>
        <p:txBody>
          <a:bodyPr wrap="none" rtlCol="0">
            <a:spAutoFit/>
          </a:bodyPr>
          <a:lstStyle/>
          <a:p>
            <a:r>
              <a:rPr lang="en-US" sz="3200" dirty="0">
                <a:hlinkClick r:id="rId8">
                  <a:extLst>
                    <a:ext uri="{A12FA001-AC4F-418D-AE19-62706E023703}">
                      <ahyp:hlinkClr xmlns:ahyp="http://schemas.microsoft.com/office/drawing/2018/hyperlinkcolor" val="tx"/>
                    </a:ext>
                  </a:extLst>
                </a:hlinkClick>
              </a:rPr>
              <a:t>link</a:t>
            </a:r>
            <a:endParaRPr lang="en-US" sz="3200" dirty="0"/>
          </a:p>
        </p:txBody>
      </p:sp>
    </p:spTree>
    <p:extLst>
      <p:ext uri="{BB962C8B-B14F-4D97-AF65-F5344CB8AC3E}">
        <p14:creationId xmlns:p14="http://schemas.microsoft.com/office/powerpoint/2010/main" val="3382860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9C94AE-EFF8-7000-2E82-E313F602D129}"/>
              </a:ext>
            </a:extLst>
          </p:cNvPr>
          <p:cNvSpPr txBox="1"/>
          <p:nvPr/>
        </p:nvSpPr>
        <p:spPr>
          <a:xfrm>
            <a:off x="3047473" y="2767280"/>
            <a:ext cx="6097054" cy="1323439"/>
          </a:xfrm>
          <a:prstGeom prst="rect">
            <a:avLst/>
          </a:prstGeom>
          <a:noFill/>
        </p:spPr>
        <p:txBody>
          <a:bodyPr wrap="none" rtlCol="0">
            <a:spAutoFit/>
          </a:bodyPr>
          <a:lstStyle/>
          <a:p>
            <a:pPr algn="ctr"/>
            <a:r>
              <a:rPr lang="en-US" sz="4000" dirty="0">
                <a:solidFill>
                  <a:schemeClr val="tx2">
                    <a:lumMod val="75000"/>
                  </a:schemeClr>
                </a:solidFill>
              </a:rPr>
              <a:t>Miscellaneous</a:t>
            </a:r>
          </a:p>
          <a:p>
            <a:pPr algn="ctr"/>
            <a:r>
              <a:rPr lang="en-US" sz="4000" dirty="0">
                <a:solidFill>
                  <a:schemeClr val="tx2">
                    <a:lumMod val="75000"/>
                  </a:schemeClr>
                </a:solidFill>
              </a:rPr>
              <a:t>frequently asked questions</a:t>
            </a:r>
          </a:p>
        </p:txBody>
      </p:sp>
    </p:spTree>
    <p:extLst>
      <p:ext uri="{BB962C8B-B14F-4D97-AF65-F5344CB8AC3E}">
        <p14:creationId xmlns:p14="http://schemas.microsoft.com/office/powerpoint/2010/main" val="1735030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42F55-1922-B0D1-D3B5-AA1DCC0BE4C4}"/>
              </a:ext>
            </a:extLst>
          </p:cNvPr>
          <p:cNvSpPr txBox="1"/>
          <p:nvPr/>
        </p:nvSpPr>
        <p:spPr>
          <a:xfrm>
            <a:off x="599091" y="315311"/>
            <a:ext cx="11214538" cy="6370975"/>
          </a:xfrm>
          <a:prstGeom prst="rect">
            <a:avLst/>
          </a:prstGeom>
          <a:noFill/>
        </p:spPr>
        <p:txBody>
          <a:bodyPr wrap="square" rtlCol="0">
            <a:spAutoFit/>
          </a:bodyPr>
          <a:lstStyle/>
          <a:p>
            <a:r>
              <a:rPr lang="en-US" sz="2400" b="1" dirty="0">
                <a:solidFill>
                  <a:schemeClr val="accent6">
                    <a:lumMod val="40000"/>
                    <a:lumOff val="60000"/>
                  </a:schemeClr>
                </a:solidFill>
              </a:rPr>
              <a:t>a) Placement</a:t>
            </a:r>
          </a:p>
          <a:p>
            <a:r>
              <a:rPr lang="en-US" sz="2400" b="1" dirty="0"/>
              <a:t>Question: </a:t>
            </a:r>
            <a:r>
              <a:rPr lang="en-US" sz="2400" dirty="0"/>
              <a:t>I took 3 years of high school German. I have forgotten some, but I don’t think I want to take GRMN 101. Can I skip ahead?</a:t>
            </a:r>
          </a:p>
          <a:p>
            <a:endParaRPr lang="en-US" sz="2400" dirty="0"/>
          </a:p>
          <a:p>
            <a:r>
              <a:rPr lang="en-US" sz="2400" b="1" dirty="0"/>
              <a:t>Answer: </a:t>
            </a:r>
            <a:r>
              <a:rPr lang="en-US" sz="2400" dirty="0"/>
              <a:t>Yes. We usually like to meet with a student to assess the comfort level + goals with German. Then, we place students into a given course. It is ok to try out a course and then switch up or down a level the first 1-2 weeks of a semester. We are all very nice and open to that. </a:t>
            </a:r>
          </a:p>
          <a:p>
            <a:endParaRPr lang="en-US" sz="2400" dirty="0"/>
          </a:p>
          <a:p>
            <a:r>
              <a:rPr lang="en-US" sz="2400" b="1" dirty="0">
                <a:solidFill>
                  <a:schemeClr val="accent6">
                    <a:lumMod val="40000"/>
                    <a:lumOff val="60000"/>
                  </a:schemeClr>
                </a:solidFill>
              </a:rPr>
              <a:t>b) Registration</a:t>
            </a:r>
          </a:p>
          <a:p>
            <a:r>
              <a:rPr lang="en-US" sz="2400" b="1" dirty="0"/>
              <a:t>Question: </a:t>
            </a:r>
            <a:r>
              <a:rPr lang="en-US" sz="2400" dirty="0"/>
              <a:t>I think I am eligible to take a course, but it says I’m blocked or not eligible. Help? </a:t>
            </a:r>
          </a:p>
          <a:p>
            <a:endParaRPr lang="en-US" sz="2400" dirty="0"/>
          </a:p>
          <a:p>
            <a:r>
              <a:rPr lang="en-US" sz="2400" b="1" dirty="0"/>
              <a:t>Answer: </a:t>
            </a:r>
            <a:r>
              <a:rPr lang="en-US" sz="2400" dirty="0"/>
              <a:t>Sorry, there are certain registration glitches that don’t have to do with us. We can usually place an override request and get you into any course that fits your level. Just reach out to the instructor and they will handle from there. *Only the instructor of the course can do this. (</a:t>
            </a:r>
            <a:r>
              <a:rPr lang="en-US" sz="2400" dirty="0">
                <a:hlinkClick r:id="rId2">
                  <a:extLst>
                    <a:ext uri="{A12FA001-AC4F-418D-AE19-62706E023703}">
                      <ahyp:hlinkClr xmlns:ahyp="http://schemas.microsoft.com/office/drawing/2018/hyperlinkcolor" val="tx"/>
                    </a:ext>
                  </a:extLst>
                </a:hlinkClick>
              </a:rPr>
              <a:t>contacts here</a:t>
            </a:r>
            <a:r>
              <a:rPr lang="en-US" sz="2400" dirty="0"/>
              <a:t>)</a:t>
            </a:r>
          </a:p>
        </p:txBody>
      </p:sp>
    </p:spTree>
    <p:extLst>
      <p:ext uri="{BB962C8B-B14F-4D97-AF65-F5344CB8AC3E}">
        <p14:creationId xmlns:p14="http://schemas.microsoft.com/office/powerpoint/2010/main" val="3236428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142F55-1922-B0D1-D3B5-AA1DCC0BE4C4}"/>
              </a:ext>
            </a:extLst>
          </p:cNvPr>
          <p:cNvSpPr txBox="1"/>
          <p:nvPr/>
        </p:nvSpPr>
        <p:spPr>
          <a:xfrm>
            <a:off x="599091" y="315311"/>
            <a:ext cx="11214538" cy="6001643"/>
          </a:xfrm>
          <a:prstGeom prst="rect">
            <a:avLst/>
          </a:prstGeom>
          <a:noFill/>
        </p:spPr>
        <p:txBody>
          <a:bodyPr wrap="square" rtlCol="0">
            <a:spAutoFit/>
          </a:bodyPr>
          <a:lstStyle/>
          <a:p>
            <a:r>
              <a:rPr lang="en-US" sz="2400" b="1" dirty="0">
                <a:solidFill>
                  <a:schemeClr val="accent6">
                    <a:lumMod val="40000"/>
                    <a:lumOff val="60000"/>
                  </a:schemeClr>
                </a:solidFill>
              </a:rPr>
              <a:t>c) Back-credits (PLA form) </a:t>
            </a:r>
          </a:p>
          <a:p>
            <a:r>
              <a:rPr lang="en-US" sz="2400" b="1" dirty="0"/>
              <a:t>Question: </a:t>
            </a:r>
            <a:r>
              <a:rPr lang="en-US" sz="2400" dirty="0"/>
              <a:t>I took 3 years of high school German. I am starting in GRMN 202. Can I get credit for previous courses? </a:t>
            </a:r>
          </a:p>
          <a:p>
            <a:endParaRPr lang="en-US" sz="2400" dirty="0"/>
          </a:p>
          <a:p>
            <a:r>
              <a:rPr lang="en-US" sz="2400" b="1" dirty="0"/>
              <a:t>Answer: </a:t>
            </a:r>
            <a:r>
              <a:rPr lang="en-US" sz="2400" dirty="0"/>
              <a:t>Yes. Very easy. Just fill out a “PLA” (previous language assessment) form in the MLL main office. Gaines 117. These credits will automatically appear on your transcript at no charge. </a:t>
            </a:r>
          </a:p>
          <a:p>
            <a:endParaRPr lang="en-US" sz="2400" dirty="0"/>
          </a:p>
          <a:p>
            <a:r>
              <a:rPr lang="en-US" sz="2400" b="1" dirty="0">
                <a:solidFill>
                  <a:schemeClr val="accent6">
                    <a:lumMod val="40000"/>
                    <a:lumOff val="60000"/>
                  </a:schemeClr>
                </a:solidFill>
              </a:rPr>
              <a:t>d) Independent Study</a:t>
            </a:r>
          </a:p>
          <a:p>
            <a:r>
              <a:rPr lang="en-US" sz="2400" b="1" dirty="0"/>
              <a:t>Question: </a:t>
            </a:r>
            <a:r>
              <a:rPr lang="en-US" sz="2400" dirty="0"/>
              <a:t>I have a super intense course schedule and don’t have time for a regular course. Can I do an independent study? </a:t>
            </a:r>
          </a:p>
          <a:p>
            <a:endParaRPr lang="en-US" sz="2400" dirty="0"/>
          </a:p>
          <a:p>
            <a:r>
              <a:rPr lang="en-US" sz="2400" b="1" dirty="0"/>
              <a:t>Answer: </a:t>
            </a:r>
            <a:r>
              <a:rPr lang="en-US" sz="2400" dirty="0"/>
              <a:t>In some cases yes. Please meet with Pete and discuss your idea. It is not always possible,  but in some cases we are able to chart out a plan that includes a description of your study, dates of submission, and the prospective outcomes (</a:t>
            </a:r>
            <a:r>
              <a:rPr lang="en-US" sz="2400" dirty="0" err="1"/>
              <a:t>ie</a:t>
            </a:r>
            <a:r>
              <a:rPr lang="en-US" sz="2400" dirty="0"/>
              <a:t>: term paper, podcast, art project, other). </a:t>
            </a:r>
          </a:p>
        </p:txBody>
      </p:sp>
    </p:spTree>
    <p:extLst>
      <p:ext uri="{BB962C8B-B14F-4D97-AF65-F5344CB8AC3E}">
        <p14:creationId xmlns:p14="http://schemas.microsoft.com/office/powerpoint/2010/main" val="119702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9C94AE-EFF8-7000-2E82-E313F602D129}"/>
              </a:ext>
            </a:extLst>
          </p:cNvPr>
          <p:cNvSpPr txBox="1"/>
          <p:nvPr/>
        </p:nvSpPr>
        <p:spPr>
          <a:xfrm>
            <a:off x="3737405" y="2073598"/>
            <a:ext cx="4717190" cy="707886"/>
          </a:xfrm>
          <a:prstGeom prst="rect">
            <a:avLst/>
          </a:prstGeom>
          <a:noFill/>
        </p:spPr>
        <p:txBody>
          <a:bodyPr wrap="none" rtlCol="0">
            <a:spAutoFit/>
          </a:bodyPr>
          <a:lstStyle/>
          <a:p>
            <a:pPr algn="ctr"/>
            <a:r>
              <a:rPr lang="en-US" sz="4000" dirty="0">
                <a:solidFill>
                  <a:schemeClr val="accent4">
                    <a:lumMod val="60000"/>
                    <a:lumOff val="40000"/>
                  </a:schemeClr>
                </a:solidFill>
              </a:rPr>
              <a:t>Letters of Reference</a:t>
            </a:r>
          </a:p>
        </p:txBody>
      </p:sp>
      <p:sp>
        <p:nvSpPr>
          <p:cNvPr id="3" name="TextBox 2">
            <a:extLst>
              <a:ext uri="{FF2B5EF4-FFF2-40B4-BE49-F238E27FC236}">
                <a16:creationId xmlns:a16="http://schemas.microsoft.com/office/drawing/2014/main" id="{58BAF560-3E68-51D6-A3FF-FF89D70E396B}"/>
              </a:ext>
            </a:extLst>
          </p:cNvPr>
          <p:cNvSpPr txBox="1"/>
          <p:nvPr/>
        </p:nvSpPr>
        <p:spPr>
          <a:xfrm>
            <a:off x="494333" y="3191387"/>
            <a:ext cx="11203334" cy="2862322"/>
          </a:xfrm>
          <a:prstGeom prst="rect">
            <a:avLst/>
          </a:prstGeom>
          <a:noFill/>
        </p:spPr>
        <p:txBody>
          <a:bodyPr wrap="square" rtlCol="0">
            <a:spAutoFit/>
          </a:bodyPr>
          <a:lstStyle/>
          <a:p>
            <a:r>
              <a:rPr lang="en-US" sz="2000" dirty="0"/>
              <a:t>Yes, we write these for you, and we root for you. Please give your instructors at least 2-3 weeks advance notice wherever possible and make sure we received your email request + said yes. If you ask the night before, there is a good chance we are not able to meet that deadline. </a:t>
            </a:r>
          </a:p>
          <a:p>
            <a:endParaRPr lang="en-US" sz="2000" dirty="0"/>
          </a:p>
          <a:p>
            <a:r>
              <a:rPr lang="en-US" sz="2000" dirty="0"/>
              <a:t>In your request, please include the following: </a:t>
            </a:r>
          </a:p>
          <a:p>
            <a:pPr marL="342900" indent="-342900">
              <a:buFont typeface="Arial" panose="020B0604020202020204" pitchFamily="34" charset="0"/>
              <a:buChar char="•"/>
            </a:pPr>
            <a:r>
              <a:rPr lang="en-US" sz="2000" dirty="0"/>
              <a:t>description of the course you took with us and what specific product or memory you have from it</a:t>
            </a:r>
          </a:p>
          <a:p>
            <a:pPr marL="342900" indent="-342900">
              <a:buFont typeface="Arial" panose="020B0604020202020204" pitchFamily="34" charset="0"/>
              <a:buChar char="•"/>
            </a:pPr>
            <a:r>
              <a:rPr lang="en-US" sz="2000" dirty="0"/>
              <a:t>description of the opportunity and how it will impact you moving forward  </a:t>
            </a:r>
          </a:p>
          <a:p>
            <a:pPr marL="342900" indent="-342900">
              <a:buFont typeface="Arial" panose="020B0604020202020204" pitchFamily="34" charset="0"/>
              <a:buChar char="•"/>
            </a:pPr>
            <a:r>
              <a:rPr lang="en-US" sz="2000" dirty="0"/>
              <a:t>name of person + address of your opportunity so we can address our letters </a:t>
            </a:r>
          </a:p>
          <a:p>
            <a:pPr marL="342900" indent="-342900">
              <a:buFont typeface="Arial" panose="020B0604020202020204" pitchFamily="34" charset="0"/>
              <a:buChar char="•"/>
            </a:pPr>
            <a:r>
              <a:rPr lang="en-US" sz="2000" dirty="0"/>
              <a:t>link to the organization wherever possible – this helps us write a stronger letter on your behalf</a:t>
            </a:r>
          </a:p>
        </p:txBody>
      </p:sp>
    </p:spTree>
    <p:extLst>
      <p:ext uri="{BB962C8B-B14F-4D97-AF65-F5344CB8AC3E}">
        <p14:creationId xmlns:p14="http://schemas.microsoft.com/office/powerpoint/2010/main" val="300280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491A74-466E-535B-7845-EF6DFB2E381F}"/>
              </a:ext>
            </a:extLst>
          </p:cNvPr>
          <p:cNvSpPr txBox="1"/>
          <p:nvPr/>
        </p:nvSpPr>
        <p:spPr>
          <a:xfrm>
            <a:off x="549416" y="655959"/>
            <a:ext cx="11093165" cy="830997"/>
          </a:xfrm>
          <a:prstGeom prst="rect">
            <a:avLst/>
          </a:prstGeom>
          <a:noFill/>
        </p:spPr>
        <p:txBody>
          <a:bodyPr wrap="none" rtlCol="0">
            <a:spAutoFit/>
          </a:bodyPr>
          <a:lstStyle/>
          <a:p>
            <a:r>
              <a:rPr lang="en-US" sz="4800" b="1" dirty="0"/>
              <a:t>General Registration Resources</a:t>
            </a:r>
          </a:p>
        </p:txBody>
      </p:sp>
      <p:sp>
        <p:nvSpPr>
          <p:cNvPr id="3" name="TextBox 2">
            <a:extLst>
              <a:ext uri="{FF2B5EF4-FFF2-40B4-BE49-F238E27FC236}">
                <a16:creationId xmlns:a16="http://schemas.microsoft.com/office/drawing/2014/main" id="{A86EE05F-ECFD-7315-8151-5A5B21D3D77C}"/>
              </a:ext>
            </a:extLst>
          </p:cNvPr>
          <p:cNvSpPr txBox="1"/>
          <p:nvPr/>
        </p:nvSpPr>
        <p:spPr>
          <a:xfrm>
            <a:off x="3304466" y="2136338"/>
            <a:ext cx="7776873" cy="4247317"/>
          </a:xfrm>
          <a:prstGeom prst="rect">
            <a:avLst/>
          </a:prstGeom>
          <a:noFill/>
        </p:spPr>
        <p:txBody>
          <a:bodyPr wrap="none" rtlCol="0">
            <a:spAutoFit/>
          </a:bodyPr>
          <a:lstStyle/>
          <a:p>
            <a:r>
              <a:rPr lang="en-US" b="1" dirty="0"/>
              <a:t>Registrar Office </a:t>
            </a:r>
          </a:p>
          <a:p>
            <a:r>
              <a:rPr lang="en-US" b="1" dirty="0"/>
              <a:t>Montana Hall Main Floor</a:t>
            </a:r>
          </a:p>
          <a:p>
            <a:r>
              <a:rPr lang="en-US" dirty="0">
                <a:solidFill>
                  <a:schemeClr val="accent2">
                    <a:lumMod val="60000"/>
                    <a:lumOff val="40000"/>
                  </a:schemeClr>
                </a:solidFill>
                <a:hlinkClick r:id="rId2">
                  <a:extLst>
                    <a:ext uri="{A12FA001-AC4F-418D-AE19-62706E023703}">
                      <ahyp:hlinkClr xmlns:ahyp="http://schemas.microsoft.com/office/drawing/2018/hyperlinkcolor" val="tx"/>
                    </a:ext>
                  </a:extLst>
                </a:hlinkClick>
              </a:rPr>
              <a:t>https://www.montana.edu/registrar/registration.html</a:t>
            </a:r>
            <a:r>
              <a:rPr lang="en-US" dirty="0">
                <a:solidFill>
                  <a:schemeClr val="accent2">
                    <a:lumMod val="60000"/>
                    <a:lumOff val="40000"/>
                  </a:schemeClr>
                </a:solidFill>
              </a:rPr>
              <a:t> </a:t>
            </a:r>
            <a:endParaRPr lang="en-US" dirty="0"/>
          </a:p>
          <a:p>
            <a:endParaRPr lang="en-US" dirty="0"/>
          </a:p>
          <a:p>
            <a:r>
              <a:rPr lang="en-US" b="1" dirty="0"/>
              <a:t>Modern Languages Department </a:t>
            </a:r>
          </a:p>
          <a:p>
            <a:r>
              <a:rPr lang="en-US" b="1" dirty="0"/>
              <a:t>Gaines Hall 117</a:t>
            </a:r>
          </a:p>
          <a:p>
            <a:r>
              <a:rPr lang="en-US" dirty="0">
                <a:solidFill>
                  <a:schemeClr val="accent2">
                    <a:lumMod val="60000"/>
                    <a:lumOff val="40000"/>
                  </a:schemeClr>
                </a:solidFill>
                <a:hlinkClick r:id="rId3">
                  <a:extLst>
                    <a:ext uri="{A12FA001-AC4F-418D-AE19-62706E023703}">
                      <ahyp:hlinkClr xmlns:ahyp="http://schemas.microsoft.com/office/drawing/2018/hyperlinkcolor" val="tx"/>
                    </a:ext>
                  </a:extLst>
                </a:hlinkClick>
              </a:rPr>
              <a:t>https://www.montana.edu/mll/german/index.html</a:t>
            </a:r>
            <a:r>
              <a:rPr lang="en-US" dirty="0">
                <a:solidFill>
                  <a:schemeClr val="accent2">
                    <a:lumMod val="60000"/>
                    <a:lumOff val="40000"/>
                  </a:schemeClr>
                </a:solidFill>
              </a:rPr>
              <a:t> </a:t>
            </a:r>
          </a:p>
          <a:p>
            <a:endParaRPr lang="en-US" dirty="0">
              <a:solidFill>
                <a:schemeClr val="accent2">
                  <a:lumMod val="60000"/>
                  <a:lumOff val="40000"/>
                </a:schemeClr>
              </a:solidFill>
            </a:endParaRPr>
          </a:p>
          <a:p>
            <a:r>
              <a:rPr lang="en-US" b="1" dirty="0"/>
              <a:t>MSU Academic Advising</a:t>
            </a:r>
          </a:p>
          <a:p>
            <a:r>
              <a:rPr lang="en-US" b="1" dirty="0"/>
              <a:t>Gaines Hall 130 </a:t>
            </a:r>
          </a:p>
          <a:p>
            <a:r>
              <a:rPr lang="en-US" dirty="0">
                <a:solidFill>
                  <a:schemeClr val="accent2">
                    <a:lumMod val="60000"/>
                    <a:lumOff val="40000"/>
                  </a:schemeClr>
                </a:solidFill>
                <a:hlinkClick r:id="rId4">
                  <a:extLst>
                    <a:ext uri="{A12FA001-AC4F-418D-AE19-62706E023703}">
                      <ahyp:hlinkClr xmlns:ahyp="http://schemas.microsoft.com/office/drawing/2018/hyperlinkcolor" val="tx"/>
                    </a:ext>
                  </a:extLst>
                </a:hlinkClick>
              </a:rPr>
              <a:t>https://www.montana.edu/universitystudies/advising/</a:t>
            </a:r>
            <a:r>
              <a:rPr lang="en-US" dirty="0">
                <a:solidFill>
                  <a:schemeClr val="accent2">
                    <a:lumMod val="60000"/>
                    <a:lumOff val="40000"/>
                  </a:schemeClr>
                </a:solidFill>
              </a:rPr>
              <a:t> </a:t>
            </a:r>
          </a:p>
          <a:p>
            <a:endParaRPr lang="en-US" dirty="0">
              <a:solidFill>
                <a:schemeClr val="accent2">
                  <a:lumMod val="60000"/>
                  <a:lumOff val="40000"/>
                </a:schemeClr>
              </a:solidFill>
            </a:endParaRPr>
          </a:p>
          <a:p>
            <a:r>
              <a:rPr lang="en-US" b="1" dirty="0"/>
              <a:t>Registration PIN – Peter Schweppe (appointment or email)  </a:t>
            </a:r>
          </a:p>
          <a:p>
            <a:r>
              <a:rPr lang="en-US" b="1" dirty="0"/>
              <a:t>Gaines Hall 118F</a:t>
            </a:r>
          </a:p>
          <a:p>
            <a:r>
              <a:rPr lang="en-US" dirty="0">
                <a:solidFill>
                  <a:schemeClr val="accent2">
                    <a:lumMod val="60000"/>
                    <a:lumOff val="40000"/>
                  </a:schemeClr>
                </a:solidFill>
                <a:hlinkClick r:id="rId5">
                  <a:extLst>
                    <a:ext uri="{A12FA001-AC4F-418D-AE19-62706E023703}">
                      <ahyp:hlinkClr xmlns:ahyp="http://schemas.microsoft.com/office/drawing/2018/hyperlinkcolor" val="tx"/>
                    </a:ext>
                  </a:extLst>
                </a:hlinkClick>
              </a:rPr>
              <a:t>peter.schweppe@montana.edu</a:t>
            </a:r>
            <a:r>
              <a:rPr lang="en-US" dirty="0">
                <a:solidFill>
                  <a:schemeClr val="accent2">
                    <a:lumMod val="60000"/>
                    <a:lumOff val="40000"/>
                  </a:schemeClr>
                </a:solidFill>
              </a:rPr>
              <a:t> </a:t>
            </a:r>
          </a:p>
        </p:txBody>
      </p:sp>
    </p:spTree>
    <p:extLst>
      <p:ext uri="{BB962C8B-B14F-4D97-AF65-F5344CB8AC3E}">
        <p14:creationId xmlns:p14="http://schemas.microsoft.com/office/powerpoint/2010/main" val="2777369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E328BC-16FF-A448-BC97-969C447A4F99}"/>
              </a:ext>
            </a:extLst>
          </p:cNvPr>
          <p:cNvSpPr txBox="1"/>
          <p:nvPr/>
        </p:nvSpPr>
        <p:spPr>
          <a:xfrm>
            <a:off x="2301114" y="2767280"/>
            <a:ext cx="7589771" cy="1323439"/>
          </a:xfrm>
          <a:prstGeom prst="rect">
            <a:avLst/>
          </a:prstGeom>
          <a:noFill/>
        </p:spPr>
        <p:txBody>
          <a:bodyPr wrap="none" rtlCol="0">
            <a:spAutoFit/>
          </a:bodyPr>
          <a:lstStyle/>
          <a:p>
            <a:pPr algn="ctr"/>
            <a:r>
              <a:rPr lang="en-US" sz="4000" dirty="0">
                <a:solidFill>
                  <a:schemeClr val="bg2">
                    <a:lumMod val="10000"/>
                    <a:lumOff val="90000"/>
                  </a:schemeClr>
                </a:solidFill>
              </a:rPr>
              <a:t>How to declare a Minor or Major </a:t>
            </a:r>
          </a:p>
          <a:p>
            <a:pPr algn="ctr"/>
            <a:r>
              <a:rPr lang="en-US" sz="4000" dirty="0">
                <a:solidFill>
                  <a:schemeClr val="bg2">
                    <a:lumMod val="10000"/>
                    <a:lumOff val="90000"/>
                  </a:schemeClr>
                </a:solidFill>
              </a:rPr>
              <a:t>(and, how to switch anything)</a:t>
            </a:r>
          </a:p>
        </p:txBody>
      </p:sp>
    </p:spTree>
    <p:extLst>
      <p:ext uri="{BB962C8B-B14F-4D97-AF65-F5344CB8AC3E}">
        <p14:creationId xmlns:p14="http://schemas.microsoft.com/office/powerpoint/2010/main" val="407545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white card with text&#10;&#10;Description automatically generated">
            <a:extLst>
              <a:ext uri="{FF2B5EF4-FFF2-40B4-BE49-F238E27FC236}">
                <a16:creationId xmlns:a16="http://schemas.microsoft.com/office/drawing/2014/main" id="{58AEE2F2-635F-7E8C-A1A2-78AACDA5BA7E}"/>
              </a:ext>
            </a:extLst>
          </p:cNvPr>
          <p:cNvPicPr>
            <a:picLocks noChangeAspect="1"/>
          </p:cNvPicPr>
          <p:nvPr/>
        </p:nvPicPr>
        <p:blipFill>
          <a:blip r:embed="rId2"/>
          <a:stretch>
            <a:fillRect/>
          </a:stretch>
        </p:blipFill>
        <p:spPr>
          <a:xfrm>
            <a:off x="5903109" y="337867"/>
            <a:ext cx="6170671" cy="1143497"/>
          </a:xfrm>
          <a:prstGeom prst="rect">
            <a:avLst/>
          </a:prstGeom>
        </p:spPr>
      </p:pic>
      <p:sp>
        <p:nvSpPr>
          <p:cNvPr id="4" name="TextBox 3">
            <a:extLst>
              <a:ext uri="{FF2B5EF4-FFF2-40B4-BE49-F238E27FC236}">
                <a16:creationId xmlns:a16="http://schemas.microsoft.com/office/drawing/2014/main" id="{6289208D-5D73-C834-A1B6-1DAB85328B90}"/>
              </a:ext>
            </a:extLst>
          </p:cNvPr>
          <p:cNvSpPr txBox="1"/>
          <p:nvPr/>
        </p:nvSpPr>
        <p:spPr>
          <a:xfrm>
            <a:off x="556252" y="494116"/>
            <a:ext cx="5104987" cy="892552"/>
          </a:xfrm>
          <a:prstGeom prst="rect">
            <a:avLst/>
          </a:prstGeom>
          <a:noFill/>
        </p:spPr>
        <p:txBody>
          <a:bodyPr wrap="none" rtlCol="0">
            <a:spAutoFit/>
          </a:bodyPr>
          <a:lstStyle/>
          <a:p>
            <a:pPr algn="r"/>
            <a:r>
              <a:rPr lang="en-US" sz="2800" b="1" dirty="0"/>
              <a:t>Step 1</a:t>
            </a:r>
            <a:r>
              <a:rPr lang="en-US" sz="2400" dirty="0"/>
              <a:t>: Registrar Website </a:t>
            </a:r>
          </a:p>
          <a:p>
            <a:pPr algn="r"/>
            <a:r>
              <a:rPr lang="en-US" sz="2400" dirty="0">
                <a:solidFill>
                  <a:schemeClr val="accent2">
                    <a:lumMod val="60000"/>
                    <a:lumOff val="40000"/>
                  </a:schemeClr>
                </a:solidFill>
                <a:hlinkClick r:id="rId3">
                  <a:extLst>
                    <a:ext uri="{A12FA001-AC4F-418D-AE19-62706E023703}">
                      <ahyp:hlinkClr xmlns:ahyp="http://schemas.microsoft.com/office/drawing/2018/hyperlinkcolor" val="tx"/>
                    </a:ext>
                  </a:extLst>
                </a:hlinkClick>
              </a:rPr>
              <a:t>https://www.montana.edu/registrar/</a:t>
            </a:r>
            <a:r>
              <a:rPr lang="en-US" sz="2400" dirty="0">
                <a:solidFill>
                  <a:schemeClr val="accent2">
                    <a:lumMod val="60000"/>
                    <a:lumOff val="40000"/>
                  </a:schemeClr>
                </a:solidFill>
              </a:rPr>
              <a:t> </a:t>
            </a:r>
          </a:p>
        </p:txBody>
      </p:sp>
      <p:sp>
        <p:nvSpPr>
          <p:cNvPr id="5" name="TextBox 4">
            <a:extLst>
              <a:ext uri="{FF2B5EF4-FFF2-40B4-BE49-F238E27FC236}">
                <a16:creationId xmlns:a16="http://schemas.microsoft.com/office/drawing/2014/main" id="{C7704E90-897A-F6EF-1619-9B108491B3D6}"/>
              </a:ext>
            </a:extLst>
          </p:cNvPr>
          <p:cNvSpPr txBox="1"/>
          <p:nvPr/>
        </p:nvSpPr>
        <p:spPr>
          <a:xfrm>
            <a:off x="780530" y="2455544"/>
            <a:ext cx="6503832" cy="1261884"/>
          </a:xfrm>
          <a:prstGeom prst="rect">
            <a:avLst/>
          </a:prstGeom>
          <a:noFill/>
        </p:spPr>
        <p:txBody>
          <a:bodyPr wrap="none" rtlCol="0">
            <a:spAutoFit/>
          </a:bodyPr>
          <a:lstStyle/>
          <a:p>
            <a:pPr algn="r"/>
            <a:r>
              <a:rPr lang="en-US" sz="2800" b="1" dirty="0"/>
              <a:t>Step 2</a:t>
            </a:r>
            <a:r>
              <a:rPr lang="en-US" sz="2400" dirty="0"/>
              <a:t>: “All Forms” </a:t>
            </a:r>
          </a:p>
          <a:p>
            <a:pPr algn="r"/>
            <a:r>
              <a:rPr lang="en-US" sz="2400" dirty="0"/>
              <a:t>Scroll down to Registrar “All Forms”</a:t>
            </a:r>
          </a:p>
          <a:p>
            <a:pPr algn="r"/>
            <a:r>
              <a:rPr lang="en-US" sz="2400" dirty="0">
                <a:solidFill>
                  <a:schemeClr val="accent2">
                    <a:lumMod val="60000"/>
                    <a:lumOff val="40000"/>
                  </a:schemeClr>
                </a:solidFill>
                <a:hlinkClick r:id="rId4">
                  <a:extLst>
                    <a:ext uri="{A12FA001-AC4F-418D-AE19-62706E023703}">
                      <ahyp:hlinkClr xmlns:ahyp="http://schemas.microsoft.com/office/drawing/2018/hyperlinkcolor" val="tx"/>
                    </a:ext>
                  </a:extLst>
                </a:hlinkClick>
              </a:rPr>
              <a:t>https://www.montana.edu/registrar/forms.html</a:t>
            </a:r>
            <a:endParaRPr lang="en-US" sz="2400" dirty="0">
              <a:solidFill>
                <a:schemeClr val="accent2">
                  <a:lumMod val="60000"/>
                  <a:lumOff val="40000"/>
                </a:schemeClr>
              </a:solidFill>
            </a:endParaRPr>
          </a:p>
        </p:txBody>
      </p:sp>
      <p:pic>
        <p:nvPicPr>
          <p:cNvPr id="7" name="Picture 6" descr="A screenshot of a cell phone&#10;&#10;Description automatically generated">
            <a:extLst>
              <a:ext uri="{FF2B5EF4-FFF2-40B4-BE49-F238E27FC236}">
                <a16:creationId xmlns:a16="http://schemas.microsoft.com/office/drawing/2014/main" id="{4B2762C4-AFE1-A637-5A07-63144BFC020E}"/>
              </a:ext>
            </a:extLst>
          </p:cNvPr>
          <p:cNvPicPr>
            <a:picLocks noChangeAspect="1"/>
          </p:cNvPicPr>
          <p:nvPr/>
        </p:nvPicPr>
        <p:blipFill>
          <a:blip r:embed="rId5"/>
          <a:stretch>
            <a:fillRect/>
          </a:stretch>
        </p:blipFill>
        <p:spPr>
          <a:xfrm>
            <a:off x="7940598" y="1812824"/>
            <a:ext cx="2095695" cy="2485770"/>
          </a:xfrm>
          <a:prstGeom prst="rect">
            <a:avLst/>
          </a:prstGeom>
        </p:spPr>
      </p:pic>
      <p:sp>
        <p:nvSpPr>
          <p:cNvPr id="8" name="TextBox 7">
            <a:extLst>
              <a:ext uri="{FF2B5EF4-FFF2-40B4-BE49-F238E27FC236}">
                <a16:creationId xmlns:a16="http://schemas.microsoft.com/office/drawing/2014/main" id="{6E3A5BA7-EF38-38AD-D936-81186A29EB09}"/>
              </a:ext>
            </a:extLst>
          </p:cNvPr>
          <p:cNvSpPr txBox="1"/>
          <p:nvPr/>
        </p:nvSpPr>
        <p:spPr>
          <a:xfrm>
            <a:off x="1165851" y="4509430"/>
            <a:ext cx="9271577" cy="1261884"/>
          </a:xfrm>
          <a:prstGeom prst="rect">
            <a:avLst/>
          </a:prstGeom>
          <a:noFill/>
        </p:spPr>
        <p:txBody>
          <a:bodyPr wrap="none" rtlCol="0">
            <a:spAutoFit/>
          </a:bodyPr>
          <a:lstStyle/>
          <a:p>
            <a:pPr algn="r"/>
            <a:r>
              <a:rPr lang="en-US" sz="2800" b="1" dirty="0"/>
              <a:t>Step 3</a:t>
            </a:r>
            <a:r>
              <a:rPr lang="en-US" sz="2400" dirty="0"/>
              <a:t>: “Curriculum &amp; Catalog Change” </a:t>
            </a:r>
          </a:p>
          <a:p>
            <a:pPr algn="r"/>
            <a:r>
              <a:rPr lang="en-US" sz="2400" dirty="0"/>
              <a:t>Scroll down to “Curriculum &amp; Catalog”</a:t>
            </a:r>
          </a:p>
          <a:p>
            <a:pPr algn="r"/>
            <a:r>
              <a:rPr lang="en-US" sz="2400" dirty="0">
                <a:solidFill>
                  <a:schemeClr val="accent2">
                    <a:lumMod val="60000"/>
                    <a:lumOff val="40000"/>
                  </a:schemeClr>
                </a:solidFill>
                <a:hlinkClick r:id="rId6">
                  <a:extLst>
                    <a:ext uri="{A12FA001-AC4F-418D-AE19-62706E023703}">
                      <ahyp:hlinkClr xmlns:ahyp="http://schemas.microsoft.com/office/drawing/2018/hyperlinkcolor" val="tx"/>
                    </a:ext>
                  </a:extLst>
                </a:hlinkClick>
              </a:rPr>
              <a:t>https://www.montana.edu/registrar/curriculum_catalogchange.html</a:t>
            </a:r>
            <a:endParaRPr lang="en-US" sz="2400" dirty="0">
              <a:solidFill>
                <a:schemeClr val="accent2">
                  <a:lumMod val="60000"/>
                  <a:lumOff val="40000"/>
                </a:schemeClr>
              </a:solidFill>
            </a:endParaRPr>
          </a:p>
        </p:txBody>
      </p:sp>
      <p:sp>
        <p:nvSpPr>
          <p:cNvPr id="9" name="TextBox 8">
            <a:extLst>
              <a:ext uri="{FF2B5EF4-FFF2-40B4-BE49-F238E27FC236}">
                <a16:creationId xmlns:a16="http://schemas.microsoft.com/office/drawing/2014/main" id="{734EA230-4B78-C4A9-4A85-FA8B26A609F5}"/>
              </a:ext>
            </a:extLst>
          </p:cNvPr>
          <p:cNvSpPr txBox="1"/>
          <p:nvPr/>
        </p:nvSpPr>
        <p:spPr>
          <a:xfrm>
            <a:off x="546095" y="5874197"/>
            <a:ext cx="4298228" cy="892552"/>
          </a:xfrm>
          <a:prstGeom prst="rect">
            <a:avLst/>
          </a:prstGeom>
          <a:noFill/>
        </p:spPr>
        <p:txBody>
          <a:bodyPr wrap="none" rtlCol="0">
            <a:spAutoFit/>
          </a:bodyPr>
          <a:lstStyle/>
          <a:p>
            <a:pPr algn="r"/>
            <a:r>
              <a:rPr lang="en-US" sz="2800" b="1" dirty="0"/>
              <a:t>Step 4</a:t>
            </a:r>
            <a:r>
              <a:rPr lang="en-US" sz="2400" dirty="0"/>
              <a:t>: Find the Blue Button</a:t>
            </a:r>
          </a:p>
          <a:p>
            <a:pPr algn="r"/>
            <a:r>
              <a:rPr lang="en-US" sz="2400" dirty="0"/>
              <a:t>Scroll down to this</a:t>
            </a:r>
          </a:p>
        </p:txBody>
      </p:sp>
      <p:pic>
        <p:nvPicPr>
          <p:cNvPr id="11" name="Picture 10" descr="A blue rectangle with white text&#10;&#10;Description automatically generated">
            <a:extLst>
              <a:ext uri="{FF2B5EF4-FFF2-40B4-BE49-F238E27FC236}">
                <a16:creationId xmlns:a16="http://schemas.microsoft.com/office/drawing/2014/main" id="{6DC2138C-0920-2C00-C20D-F8F02DC438BA}"/>
              </a:ext>
            </a:extLst>
          </p:cNvPr>
          <p:cNvPicPr>
            <a:picLocks noChangeAspect="1"/>
          </p:cNvPicPr>
          <p:nvPr/>
        </p:nvPicPr>
        <p:blipFill>
          <a:blip r:embed="rId7"/>
          <a:stretch>
            <a:fillRect/>
          </a:stretch>
        </p:blipFill>
        <p:spPr>
          <a:xfrm>
            <a:off x="6969234" y="5874740"/>
            <a:ext cx="4622800" cy="787400"/>
          </a:xfrm>
          <a:prstGeom prst="rect">
            <a:avLst/>
          </a:prstGeom>
        </p:spPr>
      </p:pic>
      <p:sp>
        <p:nvSpPr>
          <p:cNvPr id="12" name="Right Arrow 11">
            <a:extLst>
              <a:ext uri="{FF2B5EF4-FFF2-40B4-BE49-F238E27FC236}">
                <a16:creationId xmlns:a16="http://schemas.microsoft.com/office/drawing/2014/main" id="{A3EB7F50-7F8F-909A-12C0-801B504B459B}"/>
              </a:ext>
            </a:extLst>
          </p:cNvPr>
          <p:cNvSpPr/>
          <p:nvPr/>
        </p:nvSpPr>
        <p:spPr>
          <a:xfrm>
            <a:off x="5417574" y="6047379"/>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681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E328BC-16FF-A448-BC97-969C447A4F99}"/>
              </a:ext>
            </a:extLst>
          </p:cNvPr>
          <p:cNvSpPr txBox="1"/>
          <p:nvPr/>
        </p:nvSpPr>
        <p:spPr>
          <a:xfrm>
            <a:off x="3411707" y="3156163"/>
            <a:ext cx="5368585" cy="707886"/>
          </a:xfrm>
          <a:prstGeom prst="rect">
            <a:avLst/>
          </a:prstGeom>
          <a:noFill/>
        </p:spPr>
        <p:txBody>
          <a:bodyPr wrap="none" rtlCol="0">
            <a:spAutoFit/>
          </a:bodyPr>
          <a:lstStyle/>
          <a:p>
            <a:pPr algn="ctr"/>
            <a:r>
              <a:rPr lang="en-US" sz="4000" dirty="0">
                <a:solidFill>
                  <a:schemeClr val="accent4">
                    <a:lumMod val="20000"/>
                    <a:lumOff val="80000"/>
                  </a:schemeClr>
                </a:solidFill>
              </a:rPr>
              <a:t>How to fill out the form</a:t>
            </a:r>
          </a:p>
        </p:txBody>
      </p:sp>
    </p:spTree>
    <p:extLst>
      <p:ext uri="{BB962C8B-B14F-4D97-AF65-F5344CB8AC3E}">
        <p14:creationId xmlns:p14="http://schemas.microsoft.com/office/powerpoint/2010/main" val="278333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89208D-5D73-C834-A1B6-1DAB85328B90}"/>
              </a:ext>
            </a:extLst>
          </p:cNvPr>
          <p:cNvSpPr txBox="1"/>
          <p:nvPr/>
        </p:nvSpPr>
        <p:spPr>
          <a:xfrm>
            <a:off x="618830" y="541100"/>
            <a:ext cx="11309720" cy="4401205"/>
          </a:xfrm>
          <a:prstGeom prst="rect">
            <a:avLst/>
          </a:prstGeom>
          <a:noFill/>
        </p:spPr>
        <p:txBody>
          <a:bodyPr wrap="square" rtlCol="0">
            <a:spAutoFit/>
          </a:bodyPr>
          <a:lstStyle/>
          <a:p>
            <a:r>
              <a:rPr lang="en-US" sz="2800" b="1" dirty="0"/>
              <a:t>Step  1: </a:t>
            </a:r>
            <a:r>
              <a:rPr lang="en-US" sz="2400" dirty="0"/>
              <a:t>Input your information</a:t>
            </a:r>
          </a:p>
          <a:p>
            <a:r>
              <a:rPr lang="en-US" sz="2800" b="1" dirty="0"/>
              <a:t>Step 2: </a:t>
            </a:r>
            <a:r>
              <a:rPr lang="en-US" sz="2400" dirty="0"/>
              <a:t>Input your current department advisor (or if none, put in new one twice) </a:t>
            </a:r>
          </a:p>
          <a:p>
            <a:r>
              <a:rPr lang="en-US" sz="2800" b="1" dirty="0"/>
              <a:t>Step 3: </a:t>
            </a:r>
            <a:r>
              <a:rPr lang="en-US" sz="2400" dirty="0"/>
              <a:t>Input new department advisor/certifying officer</a:t>
            </a:r>
            <a:r>
              <a:rPr lang="en-US" sz="2400" dirty="0">
                <a:sym typeface="Wingdings" pitchFamily="2" charset="2"/>
              </a:rPr>
              <a:t>: </a:t>
            </a:r>
            <a:r>
              <a:rPr lang="en-US" sz="2400" dirty="0"/>
              <a:t> </a:t>
            </a:r>
          </a:p>
          <a:p>
            <a:r>
              <a:rPr lang="en-US" sz="2400" b="1" dirty="0"/>
              <a:t>		Peter Schweppe, </a:t>
            </a:r>
            <a:r>
              <a:rPr lang="en-US" sz="2400" b="1" dirty="0">
                <a:hlinkClick r:id="rId2">
                  <a:extLst>
                    <a:ext uri="{A12FA001-AC4F-418D-AE19-62706E023703}">
                      <ahyp:hlinkClr xmlns:ahyp="http://schemas.microsoft.com/office/drawing/2018/hyperlinkcolor" val="tx"/>
                    </a:ext>
                  </a:extLst>
                </a:hlinkClick>
              </a:rPr>
              <a:t>peter.schweppe@montana.edu</a:t>
            </a:r>
            <a:r>
              <a:rPr lang="en-US" sz="2400" b="1" dirty="0"/>
              <a:t>  </a:t>
            </a:r>
          </a:p>
          <a:p>
            <a:r>
              <a:rPr lang="en-US" sz="2400" b="1" dirty="0"/>
              <a:t>	or: 	Lisa Roots, </a:t>
            </a:r>
            <a:r>
              <a:rPr lang="en-US" sz="2400" b="1" dirty="0">
                <a:hlinkClick r:id="rId3">
                  <a:extLst>
                    <a:ext uri="{A12FA001-AC4F-418D-AE19-62706E023703}">
                      <ahyp:hlinkClr xmlns:ahyp="http://schemas.microsoft.com/office/drawing/2018/hyperlinkcolor" val="tx"/>
                    </a:ext>
                  </a:extLst>
                </a:hlinkClick>
              </a:rPr>
              <a:t>lisa.roots@montana.edu</a:t>
            </a:r>
            <a:r>
              <a:rPr lang="en-US" sz="2400" b="1" dirty="0"/>
              <a:t> </a:t>
            </a:r>
          </a:p>
          <a:p>
            <a:endParaRPr lang="en-US" sz="2400" b="1" dirty="0"/>
          </a:p>
          <a:p>
            <a:r>
              <a:rPr lang="en-US" sz="2800" b="1" dirty="0"/>
              <a:t>Step 4: </a:t>
            </a:r>
            <a:r>
              <a:rPr lang="en-US" sz="2400" dirty="0"/>
              <a:t>After you hit enter, you will go to a </a:t>
            </a:r>
            <a:r>
              <a:rPr lang="en-US" sz="2400" b="1" dirty="0"/>
              <a:t>DocuSign PDF page</a:t>
            </a:r>
          </a:p>
          <a:p>
            <a:pPr marL="342900" indent="-342900">
              <a:buFont typeface="Arial" panose="020B0604020202020204" pitchFamily="34" charset="0"/>
              <a:buChar char="•"/>
            </a:pPr>
            <a:r>
              <a:rPr lang="en-US" sz="2400" dirty="0"/>
              <a:t>“Catalog Year” (the year you started at MSU, upper-right corner of </a:t>
            </a:r>
            <a:r>
              <a:rPr lang="en-US" sz="2400" dirty="0" err="1"/>
              <a:t>DegreeWorks</a:t>
            </a:r>
            <a:r>
              <a:rPr lang="en-US" sz="2400" dirty="0"/>
              <a:t>)</a:t>
            </a:r>
          </a:p>
          <a:p>
            <a:pPr marL="342900" indent="-342900">
              <a:buFont typeface="Arial" panose="020B0604020202020204" pitchFamily="34" charset="0"/>
              <a:buChar char="•"/>
            </a:pPr>
            <a:r>
              <a:rPr lang="en-US" sz="2400" dirty="0"/>
              <a:t>“New Department” (Modern Languages/Literatures, or “MLL”) </a:t>
            </a:r>
          </a:p>
          <a:p>
            <a:pPr marL="342900" indent="-342900">
              <a:buFont typeface="Arial" panose="020B0604020202020204" pitchFamily="34" charset="0"/>
              <a:buChar char="•"/>
            </a:pPr>
            <a:r>
              <a:rPr lang="en-US" sz="2400" dirty="0"/>
              <a:t>“New Concentration” (German Studies, or MLL German Studies) </a:t>
            </a:r>
          </a:p>
          <a:p>
            <a:r>
              <a:rPr lang="en-US" sz="2400" dirty="0"/>
              <a:t>	</a:t>
            </a:r>
          </a:p>
        </p:txBody>
      </p:sp>
      <p:sp>
        <p:nvSpPr>
          <p:cNvPr id="9" name="TextBox 8">
            <a:extLst>
              <a:ext uri="{FF2B5EF4-FFF2-40B4-BE49-F238E27FC236}">
                <a16:creationId xmlns:a16="http://schemas.microsoft.com/office/drawing/2014/main" id="{734EA230-4B78-C4A9-4A85-FA8B26A609F5}"/>
              </a:ext>
            </a:extLst>
          </p:cNvPr>
          <p:cNvSpPr txBox="1"/>
          <p:nvPr/>
        </p:nvSpPr>
        <p:spPr>
          <a:xfrm>
            <a:off x="1659648" y="5424348"/>
            <a:ext cx="8872703" cy="892552"/>
          </a:xfrm>
          <a:prstGeom prst="rect">
            <a:avLst/>
          </a:prstGeom>
          <a:noFill/>
        </p:spPr>
        <p:txBody>
          <a:bodyPr wrap="square" rtlCol="0">
            <a:spAutoFit/>
          </a:bodyPr>
          <a:lstStyle/>
          <a:p>
            <a:pPr algn="ctr"/>
            <a:r>
              <a:rPr lang="en-US" sz="2800" b="1" dirty="0"/>
              <a:t>Note</a:t>
            </a:r>
            <a:r>
              <a:rPr lang="en-US" sz="2400" dirty="0"/>
              <a:t>: If the form asks for “Advisor” or “Certifying Officer” just put in new advisor information (Pete, or Lisa might work too)</a:t>
            </a:r>
          </a:p>
        </p:txBody>
      </p:sp>
    </p:spTree>
    <p:extLst>
      <p:ext uri="{BB962C8B-B14F-4D97-AF65-F5344CB8AC3E}">
        <p14:creationId xmlns:p14="http://schemas.microsoft.com/office/powerpoint/2010/main" val="3805813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E328BC-16FF-A448-BC97-969C447A4F99}"/>
              </a:ext>
            </a:extLst>
          </p:cNvPr>
          <p:cNvSpPr txBox="1"/>
          <p:nvPr/>
        </p:nvSpPr>
        <p:spPr>
          <a:xfrm>
            <a:off x="3866062" y="3075057"/>
            <a:ext cx="4459875" cy="707886"/>
          </a:xfrm>
          <a:prstGeom prst="rect">
            <a:avLst/>
          </a:prstGeom>
          <a:noFill/>
        </p:spPr>
        <p:txBody>
          <a:bodyPr wrap="none" rtlCol="0">
            <a:spAutoFit/>
          </a:bodyPr>
          <a:lstStyle/>
          <a:p>
            <a:pPr algn="ctr"/>
            <a:r>
              <a:rPr lang="en-US" sz="4000" dirty="0">
                <a:solidFill>
                  <a:schemeClr val="accent3">
                    <a:lumMod val="20000"/>
                    <a:lumOff val="80000"/>
                  </a:schemeClr>
                </a:solidFill>
              </a:rPr>
              <a:t>How to pick classes</a:t>
            </a:r>
          </a:p>
        </p:txBody>
      </p:sp>
    </p:spTree>
    <p:extLst>
      <p:ext uri="{BB962C8B-B14F-4D97-AF65-F5344CB8AC3E}">
        <p14:creationId xmlns:p14="http://schemas.microsoft.com/office/powerpoint/2010/main" val="744337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18F5B2-7A9B-9AF3-C06A-A8BC72BC0CE8}"/>
              </a:ext>
            </a:extLst>
          </p:cNvPr>
          <p:cNvSpPr txBox="1"/>
          <p:nvPr/>
        </p:nvSpPr>
        <p:spPr>
          <a:xfrm>
            <a:off x="783020" y="0"/>
            <a:ext cx="10625959" cy="6924973"/>
          </a:xfrm>
          <a:prstGeom prst="rect">
            <a:avLst/>
          </a:prstGeom>
          <a:noFill/>
        </p:spPr>
        <p:txBody>
          <a:bodyPr wrap="square" rtlCol="0">
            <a:spAutoFit/>
          </a:bodyPr>
          <a:lstStyle/>
          <a:p>
            <a:r>
              <a:rPr lang="en-US" sz="2800" b="1" dirty="0"/>
              <a:t>Schedule </a:t>
            </a:r>
          </a:p>
          <a:p>
            <a:r>
              <a:rPr lang="en-US" sz="2400" dirty="0"/>
              <a:t>Think about how you best operate. MWF? T/Th? Mornings? Afternoons? Think also about your comprehensive experience. Do you have a job? Might you get one? What schedule might leave you optimal slots of time to work? </a:t>
            </a:r>
          </a:p>
          <a:p>
            <a:endParaRPr lang="en-US" sz="2400" dirty="0"/>
          </a:p>
          <a:p>
            <a:r>
              <a:rPr lang="en-US" sz="2800" b="1" dirty="0"/>
              <a:t>CORE (IH, D, R, etc.) </a:t>
            </a:r>
            <a:r>
              <a:rPr lang="en-US" sz="2800" dirty="0">
                <a:solidFill>
                  <a:schemeClr val="accent2">
                    <a:lumMod val="40000"/>
                    <a:lumOff val="60000"/>
                  </a:schemeClr>
                </a:solidFill>
              </a:rPr>
              <a:t>(</a:t>
            </a:r>
            <a:r>
              <a:rPr lang="en-US" sz="2800" dirty="0">
                <a:solidFill>
                  <a:schemeClr val="accent2">
                    <a:lumMod val="40000"/>
                    <a:lumOff val="60000"/>
                  </a:schemeClr>
                </a:solidFill>
                <a:hlinkClick r:id="rId2">
                  <a:extLst>
                    <a:ext uri="{A12FA001-AC4F-418D-AE19-62706E023703}">
                      <ahyp:hlinkClr xmlns:ahyp="http://schemas.microsoft.com/office/drawing/2018/hyperlinkcolor" val="tx"/>
                    </a:ext>
                  </a:extLst>
                </a:hlinkClick>
              </a:rPr>
              <a:t>link</a:t>
            </a:r>
            <a:r>
              <a:rPr lang="en-US" sz="2800" dirty="0">
                <a:solidFill>
                  <a:schemeClr val="accent2">
                    <a:lumMod val="40000"/>
                    <a:lumOff val="60000"/>
                  </a:schemeClr>
                </a:solidFill>
              </a:rPr>
              <a:t>)</a:t>
            </a:r>
          </a:p>
          <a:p>
            <a:r>
              <a:rPr lang="en-US" sz="2400" dirty="0"/>
              <a:t>Think about your CORE credits. Try to do 1-2 of these every semester until they are completed. Be strategic. If you can do two things at once, that saves you time and effort. </a:t>
            </a:r>
            <a:r>
              <a:rPr lang="en-US" sz="2400" dirty="0" err="1"/>
              <a:t>ie</a:t>
            </a:r>
            <a:r>
              <a:rPr lang="en-US" sz="2400" dirty="0"/>
              <a:t>: a GRMN 355IH = upper level German AND a core “IH.” When you search for courses, you can search for specific core options each given semester. </a:t>
            </a:r>
          </a:p>
          <a:p>
            <a:endParaRPr lang="en-US" sz="2400" dirty="0"/>
          </a:p>
          <a:p>
            <a:r>
              <a:rPr lang="en-US" sz="2800" b="1" dirty="0"/>
              <a:t>Experience + Training </a:t>
            </a:r>
          </a:p>
          <a:p>
            <a:r>
              <a:rPr lang="en-US" sz="2400" dirty="0"/>
              <a:t>Do you need to prove your language proficiency for a future professional opportunity? Then, focus on our upper level rotating language courses: GRMN 301, 302, 303, 304. These can be taken in any order; they build language skills. Are you more interested in cultural or literary questions? Take a look at our other upper-level options. </a:t>
            </a:r>
          </a:p>
        </p:txBody>
      </p:sp>
    </p:spTree>
    <p:extLst>
      <p:ext uri="{BB962C8B-B14F-4D97-AF65-F5344CB8AC3E}">
        <p14:creationId xmlns:p14="http://schemas.microsoft.com/office/powerpoint/2010/main" val="270104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E328BC-16FF-A448-BC97-969C447A4F99}"/>
              </a:ext>
            </a:extLst>
          </p:cNvPr>
          <p:cNvSpPr txBox="1"/>
          <p:nvPr/>
        </p:nvSpPr>
        <p:spPr>
          <a:xfrm>
            <a:off x="1220306" y="2181678"/>
            <a:ext cx="9751387" cy="2308324"/>
          </a:xfrm>
          <a:prstGeom prst="rect">
            <a:avLst/>
          </a:prstGeom>
          <a:noFill/>
        </p:spPr>
        <p:txBody>
          <a:bodyPr wrap="none" rtlCol="0">
            <a:spAutoFit/>
          </a:bodyPr>
          <a:lstStyle/>
          <a:p>
            <a:pPr algn="ctr"/>
            <a:r>
              <a:rPr lang="en-US" sz="4000" b="1" dirty="0">
                <a:solidFill>
                  <a:schemeClr val="accent6">
                    <a:lumMod val="60000"/>
                    <a:lumOff val="40000"/>
                  </a:schemeClr>
                </a:solidFill>
              </a:rPr>
              <a:t>MSU German </a:t>
            </a:r>
          </a:p>
          <a:p>
            <a:pPr algn="ctr"/>
            <a:r>
              <a:rPr lang="en-US" sz="4000" dirty="0">
                <a:solidFill>
                  <a:schemeClr val="accent6">
                    <a:lumMod val="60000"/>
                    <a:lumOff val="40000"/>
                  </a:schemeClr>
                </a:solidFill>
              </a:rPr>
              <a:t>on Instagram at @</a:t>
            </a:r>
            <a:r>
              <a:rPr lang="en-US" sz="4000" dirty="0" err="1">
                <a:solidFill>
                  <a:schemeClr val="accent6">
                    <a:lumMod val="60000"/>
                    <a:lumOff val="40000"/>
                  </a:schemeClr>
                </a:solidFill>
              </a:rPr>
              <a:t>MSU_German</a:t>
            </a:r>
            <a:endParaRPr lang="en-US" sz="4000" dirty="0">
              <a:solidFill>
                <a:schemeClr val="accent6">
                  <a:lumMod val="60000"/>
                  <a:lumOff val="40000"/>
                </a:schemeClr>
              </a:solidFill>
            </a:endParaRPr>
          </a:p>
          <a:p>
            <a:pPr algn="ctr"/>
            <a:endParaRPr lang="en-US" sz="4000" dirty="0"/>
          </a:p>
          <a:p>
            <a:pPr algn="ctr"/>
            <a:r>
              <a:rPr lang="en-US" sz="2400" dirty="0">
                <a:solidFill>
                  <a:schemeClr val="accent6">
                    <a:lumMod val="60000"/>
                    <a:lumOff val="40000"/>
                  </a:schemeClr>
                </a:solidFill>
              </a:rPr>
              <a:t>Follow us for humorous or interesting daily stories, announcements, etc.</a:t>
            </a:r>
          </a:p>
        </p:txBody>
      </p:sp>
    </p:spTree>
    <p:extLst>
      <p:ext uri="{BB962C8B-B14F-4D97-AF65-F5344CB8AC3E}">
        <p14:creationId xmlns:p14="http://schemas.microsoft.com/office/powerpoint/2010/main" val="2321237515"/>
      </p:ext>
    </p:extLst>
  </p:cSld>
  <p:clrMapOvr>
    <a:masterClrMapping/>
  </p:clrMapOvr>
</p:sld>
</file>

<file path=ppt/theme/theme1.xml><?xml version="1.0" encoding="utf-8"?>
<a:theme xmlns:a="http://schemas.openxmlformats.org/drawingml/2006/main" name="RegattaVTI">
  <a:themeElements>
    <a:clrScheme name="Regatta Yellow">
      <a:dk1>
        <a:sysClr val="windowText" lastClr="000000"/>
      </a:dk1>
      <a:lt1>
        <a:sysClr val="window" lastClr="FFFFFF"/>
      </a:lt1>
      <a:dk2>
        <a:srgbClr val="181C30"/>
      </a:dk2>
      <a:lt2>
        <a:srgbClr val="C8E1F4"/>
      </a:lt2>
      <a:accent1>
        <a:srgbClr val="217ED3"/>
      </a:accent1>
      <a:accent2>
        <a:srgbClr val="B92525"/>
      </a:accent2>
      <a:accent3>
        <a:srgbClr val="18558C"/>
      </a:accent3>
      <a:accent4>
        <a:srgbClr val="1D8B35"/>
      </a:accent4>
      <a:accent5>
        <a:srgbClr val="EA75AA"/>
      </a:accent5>
      <a:accent6>
        <a:srgbClr val="F5A700"/>
      </a:accent6>
      <a:hlink>
        <a:srgbClr val="DB0000"/>
      </a:hlink>
      <a:folHlink>
        <a:srgbClr val="066BB6"/>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5899</TotalTime>
  <Words>1200</Words>
  <Application>Microsoft Macintosh PowerPoint</Application>
  <PresentationFormat>Widescreen</PresentationFormat>
  <Paragraphs>107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Walbaum Display</vt:lpstr>
      <vt:lpstr>Wingdings</vt:lpstr>
      <vt:lpstr>RegattaVTI</vt:lpstr>
      <vt:lpstr>Registration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dc:title>
  <dc:creator>Schweppe, Peter</dc:creator>
  <cp:lastModifiedBy>Schweppe, Peter</cp:lastModifiedBy>
  <cp:revision>5</cp:revision>
  <dcterms:created xsi:type="dcterms:W3CDTF">2024-03-22T18:37:52Z</dcterms:created>
  <dcterms:modified xsi:type="dcterms:W3CDTF">2024-04-12T17:33:28Z</dcterms:modified>
</cp:coreProperties>
</file>